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8"/>
  </p:notesMasterIdLst>
  <p:sldIdLst>
    <p:sldId id="256" r:id="rId2"/>
    <p:sldId id="257" r:id="rId3"/>
    <p:sldId id="261" r:id="rId4"/>
    <p:sldId id="301" r:id="rId5"/>
    <p:sldId id="258" r:id="rId6"/>
    <p:sldId id="302" r:id="rId7"/>
    <p:sldId id="306" r:id="rId8"/>
    <p:sldId id="304" r:id="rId9"/>
    <p:sldId id="303" r:id="rId10"/>
    <p:sldId id="259" r:id="rId11"/>
    <p:sldId id="271" r:id="rId12"/>
    <p:sldId id="305" r:id="rId13"/>
    <p:sldId id="274" r:id="rId14"/>
    <p:sldId id="291" r:id="rId15"/>
    <p:sldId id="266" r:id="rId16"/>
    <p:sldId id="275" r:id="rId17"/>
    <p:sldId id="292" r:id="rId18"/>
    <p:sldId id="277" r:id="rId19"/>
    <p:sldId id="278" r:id="rId20"/>
    <p:sldId id="267" r:id="rId21"/>
    <p:sldId id="295" r:id="rId22"/>
    <p:sldId id="280" r:id="rId23"/>
    <p:sldId id="284" r:id="rId24"/>
    <p:sldId id="281" r:id="rId25"/>
    <p:sldId id="296" r:id="rId26"/>
    <p:sldId id="293" r:id="rId27"/>
    <p:sldId id="282" r:id="rId28"/>
    <p:sldId id="297" r:id="rId29"/>
    <p:sldId id="294" r:id="rId30"/>
    <p:sldId id="290" r:id="rId31"/>
    <p:sldId id="285" r:id="rId32"/>
    <p:sldId id="298" r:id="rId33"/>
    <p:sldId id="287" r:id="rId34"/>
    <p:sldId id="288" r:id="rId35"/>
    <p:sldId id="286" r:id="rId36"/>
    <p:sldId id="300"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8160" autoAdjust="0"/>
  </p:normalViewPr>
  <p:slideViewPr>
    <p:cSldViewPr snapToGrid="0">
      <p:cViewPr varScale="1">
        <p:scale>
          <a:sx n="68" d="100"/>
          <a:sy n="68" d="100"/>
        </p:scale>
        <p:origin x="1224" y="3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23B5EE-FAF7-421B-B7F3-242BE52D15FE}" type="datetimeFigureOut">
              <a:rPr lang="en-CA" smtClean="0"/>
              <a:t>2021-05-23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9E6EFA-235D-493C-91B9-B8145B7AE9A8}" type="slidenum">
              <a:rPr lang="en-CA" smtClean="0"/>
              <a:t>‹#›</a:t>
            </a:fld>
            <a:endParaRPr lang="en-CA"/>
          </a:p>
        </p:txBody>
      </p:sp>
    </p:spTree>
    <p:extLst>
      <p:ext uri="{BB962C8B-B14F-4D97-AF65-F5344CB8AC3E}">
        <p14:creationId xmlns:p14="http://schemas.microsoft.com/office/powerpoint/2010/main" val="15331211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3" Type="http://schemas.openxmlformats.org/officeDocument/2006/relationships/hyperlink" Target="https://projects.propublica.org/protest-police-tactics/" TargetMode="External"/><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a:t>
            </a:fld>
            <a:endParaRPr lang="en-CA"/>
          </a:p>
        </p:txBody>
      </p:sp>
    </p:spTree>
    <p:extLst>
      <p:ext uri="{BB962C8B-B14F-4D97-AF65-F5344CB8AC3E}">
        <p14:creationId xmlns:p14="http://schemas.microsoft.com/office/powerpoint/2010/main" val="2315675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800" dirty="0">
                <a:effectLst/>
                <a:latin typeface="Calibri" panose="020F0502020204030204" pitchFamily="34" charset="0"/>
                <a:ea typeface="Calibri" panose="020F0502020204030204" pitchFamily="34" charset="0"/>
                <a:cs typeface="Times New Roman" panose="02020603050405020304" pitchFamily="18" charset="0"/>
              </a:rPr>
              <a:t>How am I doing this?</a:t>
            </a:r>
          </a:p>
          <a:p>
            <a:pPr marL="342900" lvl="0" indent="-342900">
              <a:lnSpc>
                <a:spcPct val="107000"/>
              </a:lnSpc>
              <a:spcAft>
                <a:spcPts val="800"/>
              </a:spcAft>
              <a:buFont typeface="Symbol" panose="05050102010706020507" pitchFamily="18" charset="2"/>
              <a:buChar char=""/>
            </a:pPr>
            <a:r>
              <a:rPr lang="en-CA" sz="1800" dirty="0">
                <a:effectLst/>
                <a:latin typeface="Calibri" panose="020F0502020204030204" pitchFamily="34" charset="0"/>
                <a:ea typeface="Calibri" panose="020F0502020204030204" pitchFamily="34" charset="0"/>
                <a:cs typeface="Times New Roman" panose="02020603050405020304" pitchFamily="18" charset="0"/>
              </a:rPr>
              <a:t>I am using the social media movement #JusticeForGeorgeFloyd of last summer as a case study to drive this research</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10</a:t>
            </a:fld>
            <a:endParaRPr lang="en-CA"/>
          </a:p>
        </p:txBody>
      </p:sp>
    </p:spTree>
    <p:extLst>
      <p:ext uri="{BB962C8B-B14F-4D97-AF65-F5344CB8AC3E}">
        <p14:creationId xmlns:p14="http://schemas.microsoft.com/office/powerpoint/2010/main" val="19497839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I am use 5 primary data-sets</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1M geo-located tweets data from Twitter API</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geo-located protest data from ACLED (the Armed Conflict Location &amp; Event Data Project)</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data on legislatives responses to policing from NCSL (National Council for State Legislatures)</a:t>
            </a:r>
            <a:r>
              <a:rPr lang="en-CA" sz="1100" dirty="0">
                <a:effectLst/>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n-CA" sz="1100" dirty="0">
                <a:effectLst/>
                <a:latin typeface="Calibri" panose="020F0502020204030204" pitchFamily="34" charset="0"/>
                <a:ea typeface="Calibri" panose="020F0502020204030204" pitchFamily="34" charset="0"/>
                <a:cs typeface="Times New Roman" panose="02020603050405020304" pitchFamily="18" charset="0"/>
              </a:rPr>
              <a:t> currently trying to find a more granular dataset </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data on 2016/2020 county/precinct level election results</a:t>
            </a: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2020 census demographic data</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11</a:t>
            </a:fld>
            <a:endParaRPr lang="en-CA"/>
          </a:p>
        </p:txBody>
      </p:sp>
    </p:spTree>
    <p:extLst>
      <p:ext uri="{BB962C8B-B14F-4D97-AF65-F5344CB8AC3E}">
        <p14:creationId xmlns:p14="http://schemas.microsoft.com/office/powerpoint/2010/main" val="28683733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Finally I am using a Data Science approach for this research:</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12</a:t>
            </a:fld>
            <a:endParaRPr lang="en-CA"/>
          </a:p>
        </p:txBody>
      </p:sp>
    </p:spTree>
    <p:extLst>
      <p:ext uri="{BB962C8B-B14F-4D97-AF65-F5344CB8AC3E}">
        <p14:creationId xmlns:p14="http://schemas.microsoft.com/office/powerpoint/2010/main" val="16960258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effectLst/>
                <a:latin typeface="Calibri" panose="020F0502020204030204" pitchFamily="34" charset="0"/>
                <a:ea typeface="Calibri" panose="020F0502020204030204" pitchFamily="34" charset="0"/>
                <a:cs typeface="Times New Roman" panose="02020603050405020304" pitchFamily="18" charset="0"/>
              </a:rPr>
              <a:t>As an iterative process</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13</a:t>
            </a:fld>
            <a:endParaRPr lang="en-CA"/>
          </a:p>
        </p:txBody>
      </p:sp>
    </p:spTree>
    <p:extLst>
      <p:ext uri="{BB962C8B-B14F-4D97-AF65-F5344CB8AC3E}">
        <p14:creationId xmlns:p14="http://schemas.microsoft.com/office/powerpoint/2010/main" val="110916617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Ok so, we are now back to our research framework and I would now like to share the main results I have obtained so far for each section</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14</a:t>
            </a:fld>
            <a:endParaRPr lang="en-CA"/>
          </a:p>
        </p:txBody>
      </p:sp>
    </p:spTree>
    <p:extLst>
      <p:ext uri="{BB962C8B-B14F-4D97-AF65-F5344CB8AC3E}">
        <p14:creationId xmlns:p14="http://schemas.microsoft.com/office/powerpoint/2010/main" val="8666503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Let’s focus on the first </a:t>
            </a:r>
            <a:r>
              <a:rPr lang="en-CA" sz="1800" dirty="0" err="1">
                <a:effectLst/>
                <a:latin typeface="Calibri" panose="020F0502020204030204" pitchFamily="34" charset="0"/>
                <a:ea typeface="Calibri" panose="020F0502020204030204" pitchFamily="34" charset="0"/>
                <a:cs typeface="Times New Roman" panose="02020603050405020304" pitchFamily="18" charset="0"/>
              </a:rPr>
              <a:t>subquestion</a:t>
            </a:r>
            <a:r>
              <a:rPr lang="en-CA" sz="1800" dirty="0">
                <a:effectLst/>
                <a:latin typeface="Calibri" panose="020F0502020204030204" pitchFamily="34" charset="0"/>
                <a:ea typeface="Calibri" panose="020F0502020204030204" pitchFamily="34" charset="0"/>
                <a:cs typeface="Times New Roman" panose="02020603050405020304" pitchFamily="18" charset="0"/>
              </a:rPr>
              <a:t>: how does location based #activism translate into physical protest activity?</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15</a:t>
            </a:fld>
            <a:endParaRPr lang="en-CA"/>
          </a:p>
        </p:txBody>
      </p:sp>
    </p:spTree>
    <p:extLst>
      <p:ext uri="{BB962C8B-B14F-4D97-AF65-F5344CB8AC3E}">
        <p14:creationId xmlns:p14="http://schemas.microsoft.com/office/powerpoint/2010/main" val="83620560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In this slide you can see two charts:</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On your left you have a scatterplot illustrating the relationship between daily number of physical protests and daily number of tweets</a:t>
            </a:r>
          </a:p>
          <a:p>
            <a:r>
              <a:rPr lang="en-CA" sz="1100" dirty="0">
                <a:solidFill>
                  <a:srgbClr val="1B1E23"/>
                </a:solidFill>
                <a:effectLst/>
                <a:latin typeface="Calibri" panose="020F0502020204030204" pitchFamily="34" charset="0"/>
                <a:ea typeface="Calibri" panose="020F0502020204030204" pitchFamily="34" charset="0"/>
                <a:cs typeface="Calibri" panose="020F0502020204030204" pitchFamily="34" charset="0"/>
              </a:rPr>
              <a:t>As we can see physical and digital protests are very closely related. On days where people protest more on social media, people also protest more in the street, and vice versa. In the case of #JusticeForGeorgeFloyd, people used Twitter to express outrage about events of police brutality and to organize physical protests. During protests, </a:t>
            </a:r>
            <a:r>
              <a:rPr lang="en-CA" sz="1100" u="none" strike="noStrike" dirty="0">
                <a:solidFill>
                  <a:srgbClr val="3182BD"/>
                </a:solidFill>
                <a:effectLst/>
                <a:latin typeface="Calibri" panose="020F0502020204030204" pitchFamily="34" charset="0"/>
                <a:ea typeface="Calibri" panose="020F0502020204030204" pitchFamily="34" charset="0"/>
                <a:cs typeface="Calibri" panose="020F0502020204030204" pitchFamily="34" charset="0"/>
                <a:hlinkClick r:id="rId3"/>
              </a:rPr>
              <a:t>more acts of police brutality were documented and shared on Twitter</a:t>
            </a:r>
            <a:r>
              <a:rPr lang="en-CA" sz="1100" dirty="0">
                <a:solidFill>
                  <a:srgbClr val="1B1E23"/>
                </a:solidFill>
                <a:effectLst/>
                <a:latin typeface="Calibri" panose="020F0502020204030204" pitchFamily="34" charset="0"/>
                <a:ea typeface="Calibri" panose="020F0502020204030204" pitchFamily="34" charset="0"/>
                <a:cs typeface="Calibri" panose="020F0502020204030204" pitchFamily="34" charset="0"/>
              </a:rPr>
              <a:t>, which led to yet more protests and to more people showing up to protests, and so on. </a:t>
            </a:r>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16</a:t>
            </a:fld>
            <a:endParaRPr lang="en-CA"/>
          </a:p>
        </p:txBody>
      </p:sp>
    </p:spTree>
    <p:extLst>
      <p:ext uri="{BB962C8B-B14F-4D97-AF65-F5344CB8AC3E}">
        <p14:creationId xmlns:p14="http://schemas.microsoft.com/office/powerpoint/2010/main" val="157442453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solidFill>
                  <a:srgbClr val="1B1E23"/>
                </a:solidFill>
                <a:effectLst/>
                <a:latin typeface="Calibri" panose="020F0502020204030204" pitchFamily="34" charset="0"/>
                <a:ea typeface="Calibri" panose="020F0502020204030204" pitchFamily="34" charset="0"/>
                <a:cs typeface="Calibri" panose="020F0502020204030204" pitchFamily="34" charset="0"/>
              </a:rPr>
              <a:t>This trend illustrates an intuitive cycle, where digital protest and physical protest interact together and amplify one-another.</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17</a:t>
            </a:fld>
            <a:endParaRPr lang="en-CA"/>
          </a:p>
        </p:txBody>
      </p:sp>
    </p:spTree>
    <p:extLst>
      <p:ext uri="{BB962C8B-B14F-4D97-AF65-F5344CB8AC3E}">
        <p14:creationId xmlns:p14="http://schemas.microsoft.com/office/powerpoint/2010/main" val="31017557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With such a clear trend, one would expect that digital and physical protests happen in the same location. But this is not the case, as there is a clear spatial mismatch between the two phenomena: where digital protests abound, few people take the streets, and vice-versa. </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18</a:t>
            </a:fld>
            <a:endParaRPr lang="en-CA"/>
          </a:p>
        </p:txBody>
      </p:sp>
    </p:spTree>
    <p:extLst>
      <p:ext uri="{BB962C8B-B14F-4D97-AF65-F5344CB8AC3E}">
        <p14:creationId xmlns:p14="http://schemas.microsoft.com/office/powerpoint/2010/main" val="151150756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In other words, the data suggests that it is unlikely that both physical and digital protests will take place in the same specific location on the same given day. Rather, if on a given day there are more digital protests in a one location, it is likely that there will also be more physical protests in another location.</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19</a:t>
            </a:fld>
            <a:endParaRPr lang="en-CA"/>
          </a:p>
        </p:txBody>
      </p:sp>
    </p:spTree>
    <p:extLst>
      <p:ext uri="{BB962C8B-B14F-4D97-AF65-F5344CB8AC3E}">
        <p14:creationId xmlns:p14="http://schemas.microsoft.com/office/powerpoint/2010/main" val="41898279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Today, # Hashtag Activism, the use of Twitter's hashtags to do activism online </a:t>
            </a:r>
            <a:r>
              <a:rPr lang="en-CA" sz="1100" dirty="0">
                <a:effectLst/>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n-CA" sz="1100" dirty="0">
                <a:effectLst/>
                <a:latin typeface="Calibri" panose="020F0502020204030204" pitchFamily="34" charset="0"/>
                <a:ea typeface="Calibri" panose="020F0502020204030204" pitchFamily="34" charset="0"/>
                <a:cs typeface="Times New Roman" panose="02020603050405020304" pitchFamily="18" charset="0"/>
              </a:rPr>
              <a:t> crucial strategy for activists trying to influence social change</a:t>
            </a: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Over the past 2 decades there has been a lots of research in this field, </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Importance for the organization and effectiveness of social movements</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Importance for spreading political ideas</a:t>
            </a:r>
          </a:p>
          <a:p>
            <a:pPr marL="342900" lvl="0" indent="-342900">
              <a:lnSpc>
                <a:spcPct val="107000"/>
              </a:lnSpc>
              <a:spcAft>
                <a:spcPts val="800"/>
              </a:spcAft>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Last year, we’ve all seen how one hashtag, #justiceforgeorgefloyd, has led to millions of people protesting in the US and worldwide and challenge the very existence of a long time institution (police)</a:t>
            </a:r>
          </a:p>
        </p:txBody>
      </p:sp>
      <p:sp>
        <p:nvSpPr>
          <p:cNvPr id="4" name="Slide Number Placeholder 3"/>
          <p:cNvSpPr>
            <a:spLocks noGrp="1"/>
          </p:cNvSpPr>
          <p:nvPr>
            <p:ph type="sldNum" sz="quarter" idx="5"/>
          </p:nvPr>
        </p:nvSpPr>
        <p:spPr/>
        <p:txBody>
          <a:bodyPr/>
          <a:lstStyle/>
          <a:p>
            <a:fld id="{CC9E6EFA-235D-493C-91B9-B8145B7AE9A8}" type="slidenum">
              <a:rPr lang="en-CA" smtClean="0"/>
              <a:t>2</a:t>
            </a:fld>
            <a:endParaRPr lang="en-CA"/>
          </a:p>
        </p:txBody>
      </p:sp>
    </p:spTree>
    <p:extLst>
      <p:ext uri="{BB962C8B-B14F-4D97-AF65-F5344CB8AC3E}">
        <p14:creationId xmlns:p14="http://schemas.microsoft.com/office/powerpoint/2010/main" val="17285157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Let’s now focus on the second </a:t>
            </a:r>
            <a:r>
              <a:rPr lang="en-CA" sz="1800" dirty="0" err="1">
                <a:effectLst/>
                <a:latin typeface="Calibri" panose="020F0502020204030204" pitchFamily="34" charset="0"/>
                <a:ea typeface="Calibri" panose="020F0502020204030204" pitchFamily="34" charset="0"/>
                <a:cs typeface="Times New Roman" panose="02020603050405020304" pitchFamily="18" charset="0"/>
              </a:rPr>
              <a:t>subquestion</a:t>
            </a:r>
            <a:r>
              <a:rPr lang="en-CA" sz="1800" dirty="0">
                <a:effectLst/>
                <a:latin typeface="Calibri" panose="020F0502020204030204" pitchFamily="34" charset="0"/>
                <a:ea typeface="Calibri" panose="020F0502020204030204" pitchFamily="34" charset="0"/>
                <a:cs typeface="Times New Roman" panose="02020603050405020304" pitchFamily="18" charset="0"/>
              </a:rPr>
              <a:t>: How does location-based hashtag activism influence voter behaviour and policy adoption?</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20</a:t>
            </a:fld>
            <a:endParaRPr lang="en-CA"/>
          </a:p>
        </p:txBody>
      </p:sp>
    </p:spTree>
    <p:extLst>
      <p:ext uri="{BB962C8B-B14F-4D97-AF65-F5344CB8AC3E}">
        <p14:creationId xmlns:p14="http://schemas.microsoft.com/office/powerpoint/2010/main" val="398854058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On this graph you can see …</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Although the data is majorly skewed by outliers, we can observe a positive trend between the number of tweets per 100,000 inhabitants and the change in voter turnout between 2016 and 2020</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21</a:t>
            </a:fld>
            <a:endParaRPr lang="en-CA"/>
          </a:p>
        </p:txBody>
      </p:sp>
    </p:spTree>
    <p:extLst>
      <p:ext uri="{BB962C8B-B14F-4D97-AF65-F5344CB8AC3E}">
        <p14:creationId xmlns:p14="http://schemas.microsoft.com/office/powerpoint/2010/main" val="45230014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On this graph you can see…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Contrary to digital protests, physical protest show a negative correlation with change in voter turnout</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22</a:t>
            </a:fld>
            <a:endParaRPr lang="en-CA"/>
          </a:p>
        </p:txBody>
      </p:sp>
    </p:spTree>
    <p:extLst>
      <p:ext uri="{BB962C8B-B14F-4D97-AF65-F5344CB8AC3E}">
        <p14:creationId xmlns:p14="http://schemas.microsoft.com/office/powerpoint/2010/main" val="26007643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What this data indicates is that in places where people protested more on twitter, voter turnout increased more since 2016, whereas in places where people protested more in the street, voter turnout increased less since 2016</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23</a:t>
            </a:fld>
            <a:endParaRPr lang="en-CA"/>
          </a:p>
        </p:txBody>
      </p:sp>
    </p:spTree>
    <p:extLst>
      <p:ext uri="{BB962C8B-B14F-4D97-AF65-F5344CB8AC3E}">
        <p14:creationId xmlns:p14="http://schemas.microsoft.com/office/powerpoint/2010/main" val="156194867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Similarly let’s now look at the relationship between democratic voter turnout and both digital and physical protests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In this graph you can see…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Again we observe a positive trend between the number of tweets per 100,000 inhabitants and the percentage of democratic votes within a county during the 2020 presidential elections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24</a:t>
            </a:fld>
            <a:endParaRPr lang="en-CA"/>
          </a:p>
        </p:txBody>
      </p:sp>
    </p:spTree>
    <p:extLst>
      <p:ext uri="{BB962C8B-B14F-4D97-AF65-F5344CB8AC3E}">
        <p14:creationId xmlns:p14="http://schemas.microsoft.com/office/powerpoint/2010/main" val="12486655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Physical protest, however, bares no trend with democratic votes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25</a:t>
            </a:fld>
            <a:endParaRPr lang="en-CA"/>
          </a:p>
        </p:txBody>
      </p:sp>
    </p:spTree>
    <p:extLst>
      <p:ext uri="{BB962C8B-B14F-4D97-AF65-F5344CB8AC3E}">
        <p14:creationId xmlns:p14="http://schemas.microsoft.com/office/powerpoint/2010/main" val="26085312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a:t>
            </a:r>
            <a:r>
              <a:rPr lang="en-CA" sz="1800" dirty="0">
                <a:effectLst/>
                <a:latin typeface="Calibri" panose="020F0502020204030204" pitchFamily="34" charset="0"/>
                <a:ea typeface="Calibri" panose="020F0502020204030204" pitchFamily="34" charset="0"/>
                <a:cs typeface="Calibri" panose="020F0502020204030204" pitchFamily="34" charset="0"/>
              </a:rPr>
              <a:t> in places where, in places where people protested more on twitter the proportion of democratic votes during the 2020 election was higher, whereas in places where people protested more in the street the proportion of democratic votes was quite variable and random</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26</a:t>
            </a:fld>
            <a:endParaRPr lang="en-CA"/>
          </a:p>
        </p:txBody>
      </p:sp>
    </p:spTree>
    <p:extLst>
      <p:ext uri="{BB962C8B-B14F-4D97-AF65-F5344CB8AC3E}">
        <p14:creationId xmlns:p14="http://schemas.microsoft.com/office/powerpoint/2010/main" val="3633768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Finally, and perhaps most striking, let’s look at the relationship between legislative responses to police brutality and both digital and physical protests.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In this graph you can see…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Here the story is very much consistent with what we have previously observed: we observe a positive trend between the number of tweets per 100,000 inhabitants in a given place and the number of legislative responses to policing in that place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27</a:t>
            </a:fld>
            <a:endParaRPr lang="en-CA"/>
          </a:p>
        </p:txBody>
      </p:sp>
    </p:spTree>
    <p:extLst>
      <p:ext uri="{BB962C8B-B14F-4D97-AF65-F5344CB8AC3E}">
        <p14:creationId xmlns:p14="http://schemas.microsoft.com/office/powerpoint/2010/main" val="37532179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on the other hand, physical protests bear no (or even opposite) relationship with subsequent state-level legislative change</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28</a:t>
            </a:fld>
            <a:endParaRPr lang="en-CA"/>
          </a:p>
        </p:txBody>
      </p:sp>
    </p:spTree>
    <p:extLst>
      <p:ext uri="{BB962C8B-B14F-4D97-AF65-F5344CB8AC3E}">
        <p14:creationId xmlns:p14="http://schemas.microsoft.com/office/powerpoint/2010/main" val="88212233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So, while more digital protest in one place is an indication of more legislative responses, more physical protests in one place is an indication of less legislative responses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29</a:t>
            </a:fld>
            <a:endParaRPr lang="en-CA"/>
          </a:p>
        </p:txBody>
      </p:sp>
    </p:spTree>
    <p:extLst>
      <p:ext uri="{BB962C8B-B14F-4D97-AF65-F5344CB8AC3E}">
        <p14:creationId xmlns:p14="http://schemas.microsoft.com/office/powerpoint/2010/main" val="356012576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Because location data from social media is hard to get, there is a lack of research regarding the geographical characteristics of social media movements and the role of space in determining the outcomes of these movements</a:t>
            </a: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Scholars who study social movements agree that the geographical characteristics are important but have not answered simple questions such as:</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is twitter activity in a specific area more likely to influence political processes within that same area?</a:t>
            </a: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can the location from where activists tweet determine the location from where change happens?</a:t>
            </a:r>
          </a:p>
        </p:txBody>
      </p:sp>
      <p:sp>
        <p:nvSpPr>
          <p:cNvPr id="4" name="Slide Number Placeholder 3"/>
          <p:cNvSpPr>
            <a:spLocks noGrp="1"/>
          </p:cNvSpPr>
          <p:nvPr>
            <p:ph type="sldNum" sz="quarter" idx="5"/>
          </p:nvPr>
        </p:nvSpPr>
        <p:spPr/>
        <p:txBody>
          <a:bodyPr/>
          <a:lstStyle/>
          <a:p>
            <a:fld id="{CC9E6EFA-235D-493C-91B9-B8145B7AE9A8}" type="slidenum">
              <a:rPr lang="en-CA" smtClean="0"/>
              <a:t>3</a:t>
            </a:fld>
            <a:endParaRPr lang="en-CA"/>
          </a:p>
        </p:txBody>
      </p:sp>
    </p:spTree>
    <p:extLst>
      <p:ext uri="{BB962C8B-B14F-4D97-AF65-F5344CB8AC3E}">
        <p14:creationId xmlns:p14="http://schemas.microsoft.com/office/powerpoint/2010/main" val="28438096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800" dirty="0">
                <a:effectLst/>
                <a:latin typeface="Calibri" panose="020F0502020204030204" pitchFamily="34" charset="0"/>
                <a:ea typeface="Calibri" panose="020F0502020204030204" pitchFamily="34" charset="0"/>
                <a:cs typeface="Times New Roman" panose="02020603050405020304" pitchFamily="18" charset="0"/>
              </a:rPr>
              <a:t>Let’s now focus on the third and final </a:t>
            </a:r>
            <a:r>
              <a:rPr lang="en-CA" sz="1800" dirty="0" err="1">
                <a:effectLst/>
                <a:latin typeface="Calibri" panose="020F0502020204030204" pitchFamily="34" charset="0"/>
                <a:ea typeface="Calibri" panose="020F0502020204030204" pitchFamily="34" charset="0"/>
                <a:cs typeface="Times New Roman" panose="02020603050405020304" pitchFamily="18" charset="0"/>
              </a:rPr>
              <a:t>subquestion</a:t>
            </a:r>
            <a:r>
              <a:rPr lang="en-CA" sz="1800" dirty="0">
                <a:effectLst/>
                <a:latin typeface="Calibri" panose="020F0502020204030204" pitchFamily="34" charset="0"/>
                <a:ea typeface="Calibri" panose="020F0502020204030204" pitchFamily="34" charset="0"/>
                <a:cs typeface="Times New Roman" panose="02020603050405020304" pitchFamily="18" charset="0"/>
              </a:rPr>
              <a:t>: Who are the key actors involved in location-based hashtag activism for driving political processes?</a:t>
            </a:r>
          </a:p>
          <a:p>
            <a:pPr marL="342900" lvl="0" indent="-342900">
              <a:lnSpc>
                <a:spcPct val="107000"/>
              </a:lnSpc>
              <a:spcAft>
                <a:spcPts val="800"/>
              </a:spcAft>
              <a:buFont typeface="Symbol" panose="05050102010706020507" pitchFamily="18" charset="2"/>
              <a:buChar char=""/>
            </a:pPr>
            <a:r>
              <a:rPr lang="en-CA" sz="1800" dirty="0">
                <a:effectLst/>
                <a:latin typeface="Calibri" panose="020F0502020204030204" pitchFamily="34" charset="0"/>
                <a:ea typeface="Calibri" panose="020F0502020204030204" pitchFamily="34" charset="0"/>
                <a:cs typeface="Calibri" panose="020F0502020204030204" pitchFamily="34" charset="0"/>
              </a:rPr>
              <a:t>This section of my research is still very much in an exploratory phase, but I have made some initial steps in (I hope) the right direction</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30</a:t>
            </a:fld>
            <a:endParaRPr lang="en-CA"/>
          </a:p>
        </p:txBody>
      </p:sp>
    </p:spTree>
    <p:extLst>
      <p:ext uri="{BB962C8B-B14F-4D97-AF65-F5344CB8AC3E}">
        <p14:creationId xmlns:p14="http://schemas.microsoft.com/office/powerpoint/2010/main" val="239588841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In this slide you can see the social network from the #JusticeForGeorgeFloyd movement from May to November 2020, mapped in space. Where: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Each node/circle represents a user</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Each link represents a connections between two users by means of retweet</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The size and color of a node represents its degree, or the number of users it is connected to</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The thickness of a link represents the strength of the connection between two users, or the number of times a user was retweeted by the same user</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I have made an interactive visualization of this, which has proven very useful to get some initial insight into sources of influence during the case of #JusticeForGeorgeFloyd, in terms of:</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who the most influential actors are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from what geographical locations are these actors </a:t>
            </a:r>
            <a:r>
              <a:rPr lang="en-CA" sz="1100" dirty="0" err="1">
                <a:effectLst/>
                <a:latin typeface="Calibri" panose="020F0502020204030204" pitchFamily="34" charset="0"/>
                <a:ea typeface="Calibri" panose="020F0502020204030204" pitchFamily="34" charset="0"/>
                <a:cs typeface="Calibri" panose="020F0502020204030204" pitchFamily="34" charset="0"/>
              </a:rPr>
              <a:t>excercing</a:t>
            </a:r>
            <a:r>
              <a:rPr lang="en-CA" sz="1100" dirty="0">
                <a:effectLst/>
                <a:latin typeface="Calibri" panose="020F0502020204030204" pitchFamily="34" charset="0"/>
                <a:ea typeface="Calibri" panose="020F0502020204030204" pitchFamily="34" charset="0"/>
                <a:cs typeface="Calibri" panose="020F0502020204030204" pitchFamily="34" charset="0"/>
              </a:rPr>
              <a:t> their influence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and finally, which geographical locations are these actors reaching through their social influence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31</a:t>
            </a:fld>
            <a:endParaRPr lang="en-CA"/>
          </a:p>
        </p:txBody>
      </p:sp>
    </p:spTree>
    <p:extLst>
      <p:ext uri="{BB962C8B-B14F-4D97-AF65-F5344CB8AC3E}">
        <p14:creationId xmlns:p14="http://schemas.microsoft.com/office/powerpoint/2010/main" val="40306039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This is where I am at with this section of my thesis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Now I have some ideas of how to move forward:</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Incorporate the temporal element in the network analysis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Leverage other net characteristics?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Repeat this analysis with the current socio political events happening as we speak</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35</a:t>
            </a:fld>
            <a:endParaRPr lang="en-CA"/>
          </a:p>
        </p:txBody>
      </p:sp>
    </p:spTree>
    <p:extLst>
      <p:ext uri="{BB962C8B-B14F-4D97-AF65-F5344CB8AC3E}">
        <p14:creationId xmlns:p14="http://schemas.microsoft.com/office/powerpoint/2010/main" val="4091212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More specifically, a thorough understanding of the relationship b/w location based hashtag activism and location based political processes (such as voter behaviour, policy adoption) is lacking</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4</a:t>
            </a:fld>
            <a:endParaRPr lang="en-CA"/>
          </a:p>
        </p:txBody>
      </p:sp>
    </p:spTree>
    <p:extLst>
      <p:ext uri="{BB962C8B-B14F-4D97-AF65-F5344CB8AC3E}">
        <p14:creationId xmlns:p14="http://schemas.microsoft.com/office/powerpoint/2010/main" val="2385697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This master thesis aims to investigate this relationship and hopefully answer the following question: How can location-based hashtag activism influence place-specific political processes in the United States?</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5</a:t>
            </a:fld>
            <a:endParaRPr lang="en-CA"/>
          </a:p>
        </p:txBody>
      </p:sp>
    </p:spTree>
    <p:extLst>
      <p:ext uri="{BB962C8B-B14F-4D97-AF65-F5344CB8AC3E}">
        <p14:creationId xmlns:p14="http://schemas.microsoft.com/office/powerpoint/2010/main" val="1823885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In order to design this research, I’ve broken it up into different </a:t>
            </a:r>
            <a:r>
              <a:rPr lang="en-CA" sz="1100" dirty="0" err="1">
                <a:effectLst/>
                <a:latin typeface="Calibri" panose="020F0502020204030204" pitchFamily="34" charset="0"/>
                <a:ea typeface="Calibri" panose="020F0502020204030204" pitchFamily="34" charset="0"/>
                <a:cs typeface="Times New Roman" panose="02020603050405020304" pitchFamily="18" charset="0"/>
              </a:rPr>
              <a:t>subquestions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First, seeing as physical protest has often been an enabler for social change, I will look at how does location-based hashtag activism translate into physical protest activity</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6</a:t>
            </a:fld>
            <a:endParaRPr lang="en-CA"/>
          </a:p>
        </p:txBody>
      </p:sp>
    </p:spTree>
    <p:extLst>
      <p:ext uri="{BB962C8B-B14F-4D97-AF65-F5344CB8AC3E}">
        <p14:creationId xmlns:p14="http://schemas.microsoft.com/office/powerpoint/2010/main" val="4677188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In order to design this research, I’ve broken it up into different </a:t>
            </a:r>
            <a:r>
              <a:rPr lang="en-CA" sz="1100" dirty="0" err="1">
                <a:effectLst/>
                <a:latin typeface="Calibri" panose="020F0502020204030204" pitchFamily="34" charset="0"/>
                <a:ea typeface="Calibri" panose="020F0502020204030204" pitchFamily="34" charset="0"/>
                <a:cs typeface="Times New Roman" panose="02020603050405020304" pitchFamily="18" charset="0"/>
              </a:rPr>
              <a:t>subquestions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First, seeing as physical protest has often been an enabler for social change, I will look at how does location-based hashtag activism translate into physical protest activity</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7</a:t>
            </a:fld>
            <a:endParaRPr lang="en-CA"/>
          </a:p>
        </p:txBody>
      </p:sp>
    </p:spTree>
    <p:extLst>
      <p:ext uri="{BB962C8B-B14F-4D97-AF65-F5344CB8AC3E}">
        <p14:creationId xmlns:p14="http://schemas.microsoft.com/office/powerpoint/2010/main" val="28305571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Second, two very concrete political processes are 1) voter behaviour and 2) policy adoption. So, another section of this research aims to investigate how does location-based hashtag activism influence voter behaviour and/or policy adoption?</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8</a:t>
            </a:fld>
            <a:endParaRPr lang="en-CA"/>
          </a:p>
        </p:txBody>
      </p:sp>
    </p:spTree>
    <p:extLst>
      <p:ext uri="{BB962C8B-B14F-4D97-AF65-F5344CB8AC3E}">
        <p14:creationId xmlns:p14="http://schemas.microsoft.com/office/powerpoint/2010/main" val="34173005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Finally, I will look at who are the key actors involved in location-based hashtag activism for driving political processes? Network + demographic perspective</a:t>
            </a:r>
          </a:p>
          <a:p>
            <a:pPr marL="1143000" lvl="2" indent="-228600">
              <a:lnSpc>
                <a:spcPct val="107000"/>
              </a:lnSpc>
              <a:buFont typeface="Wingdings" panose="05000000000000000000" pitchFamily="2"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Which actors hold the most social influence over the general network of protest</a:t>
            </a:r>
          </a:p>
          <a:p>
            <a:pPr marL="1143000" lvl="2" indent="-228600">
              <a:lnSpc>
                <a:spcPct val="107000"/>
              </a:lnSpc>
              <a:spcAft>
                <a:spcPts val="800"/>
              </a:spcAft>
              <a:buFont typeface="Wingdings" panose="05000000000000000000" pitchFamily="2"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are there specific socio-demographic groups that engage in hashtag activism more than others?</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9</a:t>
            </a:fld>
            <a:endParaRPr lang="en-CA"/>
          </a:p>
        </p:txBody>
      </p:sp>
    </p:spTree>
    <p:extLst>
      <p:ext uri="{BB962C8B-B14F-4D97-AF65-F5344CB8AC3E}">
        <p14:creationId xmlns:p14="http://schemas.microsoft.com/office/powerpoint/2010/main" val="24196128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685B0-344B-4B3A-866E-06A74B2BBB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37E99DC2-D5C9-4437-A379-AAEBB5A5E5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482D21D8-BBC0-4185-8AF2-A4577D97C146}"/>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5" name="Footer Placeholder 4">
            <a:extLst>
              <a:ext uri="{FF2B5EF4-FFF2-40B4-BE49-F238E27FC236}">
                <a16:creationId xmlns:a16="http://schemas.microsoft.com/office/drawing/2014/main" id="{BC4782A5-4CED-45D0-936F-C8B065BAE11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DA3CA9A-444B-4367-8522-7E5C56861E42}"/>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3878505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BCEB3-B814-4E48-8914-855859118B7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3A68FC6-39B3-4D1C-840A-3081E4C504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6303612-4903-4C9B-9452-7F9104211A9F}"/>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5" name="Footer Placeholder 4">
            <a:extLst>
              <a:ext uri="{FF2B5EF4-FFF2-40B4-BE49-F238E27FC236}">
                <a16:creationId xmlns:a16="http://schemas.microsoft.com/office/drawing/2014/main" id="{C501F9B9-676D-40A3-891F-D0A171B58AD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46D2126-8001-4396-9447-04286A051FB5}"/>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69074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D7B178-43FF-4011-97DD-2BA51967045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AB99A11-1637-48CA-8FF8-EF552859A6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6F1C448-8654-498D-9F05-5120B9A8F6D5}"/>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5" name="Footer Placeholder 4">
            <a:extLst>
              <a:ext uri="{FF2B5EF4-FFF2-40B4-BE49-F238E27FC236}">
                <a16:creationId xmlns:a16="http://schemas.microsoft.com/office/drawing/2014/main" id="{A379C075-0524-45AD-8F17-0C539807858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44C6B60-CE7A-496F-A3D8-AD9DC049561C}"/>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38829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0E6A9-539B-4599-B586-18CC9C5E29E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8763936C-DE63-4B86-A053-51D0799A3D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5E5E662-7226-4656-9AE8-F71E78436BED}"/>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5" name="Footer Placeholder 4">
            <a:extLst>
              <a:ext uri="{FF2B5EF4-FFF2-40B4-BE49-F238E27FC236}">
                <a16:creationId xmlns:a16="http://schemas.microsoft.com/office/drawing/2014/main" id="{428BC898-6741-47E0-B2C1-84F1A52AB8E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7F3770D-F325-47CC-9C6C-34DC28FC3582}"/>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3523179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7A05-75B1-4A5E-9CFC-8130A9E731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6BD643D2-F796-4DE2-BDF6-623AABB5A2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4BAF8C-106B-44B1-98B7-7918C9A3FACC}"/>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5" name="Footer Placeholder 4">
            <a:extLst>
              <a:ext uri="{FF2B5EF4-FFF2-40B4-BE49-F238E27FC236}">
                <a16:creationId xmlns:a16="http://schemas.microsoft.com/office/drawing/2014/main" id="{4C406777-FFF9-49C3-8822-43776CE9E59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128ECC4-0E9B-49BD-8DD8-49BB40825EE6}"/>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4070535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68050-F9D2-4585-8296-2E3A3280EF4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1D0A060-A4FC-4DF0-B459-B1DD9A4E93A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0BC1F684-7DEE-43A2-BF93-5D1C89D891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51569603-12BE-444D-8DC1-9C9730092C81}"/>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6" name="Footer Placeholder 5">
            <a:extLst>
              <a:ext uri="{FF2B5EF4-FFF2-40B4-BE49-F238E27FC236}">
                <a16:creationId xmlns:a16="http://schemas.microsoft.com/office/drawing/2014/main" id="{85AABAA8-9698-4028-887C-C160EB61FB9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ACD20F9-1385-4E9E-9A2E-4191681B7836}"/>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3126670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9BCC6-895C-4CEA-93D9-3F2B354CD2F3}"/>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8407DC30-C2B0-49CE-9577-5DFA4010D4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8767B9-026F-45B0-BD4A-20EE3B6D7B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30E666B2-A720-462C-AC38-3540600E11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00E731-6E2E-4495-A585-B3E2A23F55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89A7D0E-8568-497E-AECC-6F149AA26D98}"/>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8" name="Footer Placeholder 7">
            <a:extLst>
              <a:ext uri="{FF2B5EF4-FFF2-40B4-BE49-F238E27FC236}">
                <a16:creationId xmlns:a16="http://schemas.microsoft.com/office/drawing/2014/main" id="{D1939671-96BE-4801-91FD-37A97D2DC5E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1343CA49-A1A0-4186-94EE-B2CC4976E1CA}"/>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032284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C2EF1-EE91-4191-8BCC-2FB9B62BA8B8}"/>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564D5613-2C91-4302-A046-8B84A341F18D}"/>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4" name="Footer Placeholder 3">
            <a:extLst>
              <a:ext uri="{FF2B5EF4-FFF2-40B4-BE49-F238E27FC236}">
                <a16:creationId xmlns:a16="http://schemas.microsoft.com/office/drawing/2014/main" id="{E3A728AC-61AB-443D-8BB3-57728F8502DE}"/>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86B0F1EC-C6B1-4A56-B8D5-9875DA2AF2FC}"/>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564916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5C2275-A10A-4AA3-89B8-AA2BF00AF44F}"/>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3" name="Footer Placeholder 2">
            <a:extLst>
              <a:ext uri="{FF2B5EF4-FFF2-40B4-BE49-F238E27FC236}">
                <a16:creationId xmlns:a16="http://schemas.microsoft.com/office/drawing/2014/main" id="{967BDA13-0AB8-401C-9C85-AB03297A9340}"/>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6590D718-DB56-4933-8EE4-64C062DF8F6A}"/>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2055814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F1F74-A60D-48FF-9213-92371E6AE9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2A462B73-0A23-43EB-94D8-FA4019CDBC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F439FEBC-91B0-4F5F-A210-E7A9EDE7B1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FDF56E-DAB2-417E-8923-9063ACD0D730}"/>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6" name="Footer Placeholder 5">
            <a:extLst>
              <a:ext uri="{FF2B5EF4-FFF2-40B4-BE49-F238E27FC236}">
                <a16:creationId xmlns:a16="http://schemas.microsoft.com/office/drawing/2014/main" id="{E6F5C439-BDD0-4D61-929E-069E75E6A07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94872A4-8173-4934-B0B3-D1983D106C11}"/>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9400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44844-6F1C-4E2D-AFAC-1B84899F6E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BAB34817-BFCE-494B-8E37-A36C5ADA92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D74FC930-157F-46BE-AD00-13253BCD39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C2D389-1BA5-4EDA-96FB-77F06BC2993C}"/>
              </a:ext>
            </a:extLst>
          </p:cNvPr>
          <p:cNvSpPr>
            <a:spLocks noGrp="1"/>
          </p:cNvSpPr>
          <p:nvPr>
            <p:ph type="dt" sz="half" idx="10"/>
          </p:nvPr>
        </p:nvSpPr>
        <p:spPr/>
        <p:txBody>
          <a:bodyPr/>
          <a:lstStyle/>
          <a:p>
            <a:fld id="{7D6ADCE8-2FDC-404A-97B3-D145E9BD5F40}" type="datetimeFigureOut">
              <a:rPr lang="en-CA" smtClean="0"/>
              <a:t>2021-05-23</a:t>
            </a:fld>
            <a:endParaRPr lang="en-CA"/>
          </a:p>
        </p:txBody>
      </p:sp>
      <p:sp>
        <p:nvSpPr>
          <p:cNvPr id="6" name="Footer Placeholder 5">
            <a:extLst>
              <a:ext uri="{FF2B5EF4-FFF2-40B4-BE49-F238E27FC236}">
                <a16:creationId xmlns:a16="http://schemas.microsoft.com/office/drawing/2014/main" id="{9D56373D-3A2E-4652-AFAC-7088270B97E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F5C8055-CB2A-433E-8E1B-7E813498FCDF}"/>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480703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EFB20A-CD25-4E4C-B5EF-288314DD09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2F2B964-9B2C-4941-8F11-D8D12549F7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7BA700F-75FB-47E3-8388-C6DBD9D6C5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6ADCE8-2FDC-404A-97B3-D145E9BD5F40}" type="datetimeFigureOut">
              <a:rPr lang="en-CA" smtClean="0"/>
              <a:t>2021-05-23</a:t>
            </a:fld>
            <a:endParaRPr lang="en-CA"/>
          </a:p>
        </p:txBody>
      </p:sp>
      <p:sp>
        <p:nvSpPr>
          <p:cNvPr id="5" name="Footer Placeholder 4">
            <a:extLst>
              <a:ext uri="{FF2B5EF4-FFF2-40B4-BE49-F238E27FC236}">
                <a16:creationId xmlns:a16="http://schemas.microsoft.com/office/drawing/2014/main" id="{212731EE-B623-41F5-8C4D-A7305B6D70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98CA4816-BA47-46DC-AA7D-B9FA26DAB5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02E489-FA48-4633-A080-F4F89DEFB4BA}" type="slidenum">
              <a:rPr lang="en-CA" smtClean="0"/>
              <a:t>‹#›</a:t>
            </a:fld>
            <a:endParaRPr lang="en-CA"/>
          </a:p>
        </p:txBody>
      </p:sp>
    </p:spTree>
    <p:extLst>
      <p:ext uri="{BB962C8B-B14F-4D97-AF65-F5344CB8AC3E}">
        <p14:creationId xmlns:p14="http://schemas.microsoft.com/office/powerpoint/2010/main" val="34796065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ED8053C-AF28-403A-90F2-67A100EDEC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0BCDCE7-03A4-438B-9B4A-0F5E37C4C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2677" y="456020"/>
            <a:ext cx="6737282" cy="6032228"/>
          </a:xfrm>
          <a:custGeom>
            <a:avLst/>
            <a:gdLst>
              <a:gd name="connsiteX0" fmla="*/ 3069307 w 6737282"/>
              <a:gd name="connsiteY0" fmla="*/ 4550727 h 6032228"/>
              <a:gd name="connsiteX1" fmla="*/ 3741218 w 6737282"/>
              <a:gd name="connsiteY1" fmla="*/ 4550727 h 6032228"/>
              <a:gd name="connsiteX2" fmla="*/ 3772850 w 6737282"/>
              <a:gd name="connsiteY2" fmla="*/ 4554928 h 6032228"/>
              <a:gd name="connsiteX3" fmla="*/ 3794605 w 6737282"/>
              <a:gd name="connsiteY3" fmla="*/ 4564050 h 6032228"/>
              <a:gd name="connsiteX4" fmla="*/ 3781310 w 6737282"/>
              <a:gd name="connsiteY4" fmla="*/ 4587045 h 6032228"/>
              <a:gd name="connsiteX5" fmla="*/ 3310252 w 6737282"/>
              <a:gd name="connsiteY5" fmla="*/ 5401750 h 6032228"/>
              <a:gd name="connsiteX6" fmla="*/ 3029607 w 6737282"/>
              <a:gd name="connsiteY6" fmla="*/ 5564857 h 6032228"/>
              <a:gd name="connsiteX7" fmla="*/ 2804017 w 6737282"/>
              <a:gd name="connsiteY7" fmla="*/ 5564857 h 6032228"/>
              <a:gd name="connsiteX8" fmla="*/ 2777701 w 6737282"/>
              <a:gd name="connsiteY8" fmla="*/ 5564857 h 6032228"/>
              <a:gd name="connsiteX9" fmla="*/ 2752589 w 6737282"/>
              <a:gd name="connsiteY9" fmla="*/ 5521614 h 6032228"/>
              <a:gd name="connsiteX10" fmla="*/ 2629590 w 6737282"/>
              <a:gd name="connsiteY10" fmla="*/ 5309799 h 6032228"/>
              <a:gd name="connsiteX11" fmla="*/ 2629590 w 6737282"/>
              <a:gd name="connsiteY11" fmla="*/ 5191240 h 6032228"/>
              <a:gd name="connsiteX12" fmla="*/ 2966272 w 6737282"/>
              <a:gd name="connsiteY12" fmla="*/ 4611452 h 6032228"/>
              <a:gd name="connsiteX13" fmla="*/ 3069307 w 6737282"/>
              <a:gd name="connsiteY13" fmla="*/ 4550727 h 6032228"/>
              <a:gd name="connsiteX14" fmla="*/ 1224899 w 6737282"/>
              <a:gd name="connsiteY14" fmla="*/ 1805663 h 6032228"/>
              <a:gd name="connsiteX15" fmla="*/ 3029607 w 6737282"/>
              <a:gd name="connsiteY15" fmla="*/ 1805663 h 6032228"/>
              <a:gd name="connsiteX16" fmla="*/ 3310252 w 6737282"/>
              <a:gd name="connsiteY16" fmla="*/ 1968768 h 6032228"/>
              <a:gd name="connsiteX17" fmla="*/ 4210657 w 6737282"/>
              <a:gd name="connsiteY17" fmla="*/ 3526038 h 6032228"/>
              <a:gd name="connsiteX18" fmla="*/ 4210657 w 6737282"/>
              <a:gd name="connsiteY18" fmla="*/ 3844482 h 6032228"/>
              <a:gd name="connsiteX19" fmla="*/ 3876331 w 6737282"/>
              <a:gd name="connsiteY19" fmla="*/ 4422707 h 6032228"/>
              <a:gd name="connsiteX20" fmla="*/ 3848154 w 6737282"/>
              <a:gd name="connsiteY20" fmla="*/ 4471437 h 6032228"/>
              <a:gd name="connsiteX21" fmla="*/ 3849146 w 6737282"/>
              <a:gd name="connsiteY21" fmla="*/ 4471853 h 6032228"/>
              <a:gd name="connsiteX22" fmla="*/ 3898870 w 6737282"/>
              <a:gd name="connsiteY22" fmla="*/ 4522003 h 6032228"/>
              <a:gd name="connsiteX23" fmla="*/ 4277006 w 6737282"/>
              <a:gd name="connsiteY23" fmla="*/ 5175999 h 6032228"/>
              <a:gd name="connsiteX24" fmla="*/ 4277006 w 6737282"/>
              <a:gd name="connsiteY24" fmla="*/ 5309735 h 6032228"/>
              <a:gd name="connsiteX25" fmla="*/ 3898870 w 6737282"/>
              <a:gd name="connsiteY25" fmla="*/ 5963729 h 6032228"/>
              <a:gd name="connsiteX26" fmla="*/ 3781007 w 6737282"/>
              <a:gd name="connsiteY26" fmla="*/ 6032228 h 6032228"/>
              <a:gd name="connsiteX27" fmla="*/ 3023096 w 6737282"/>
              <a:gd name="connsiteY27" fmla="*/ 6032228 h 6032228"/>
              <a:gd name="connsiteX28" fmla="*/ 2906872 w 6737282"/>
              <a:gd name="connsiteY28" fmla="*/ 5963729 h 6032228"/>
              <a:gd name="connsiteX29" fmla="*/ 2703170 w 6737282"/>
              <a:gd name="connsiteY29" fmla="*/ 5612942 h 6032228"/>
              <a:gd name="connsiteX30" fmla="*/ 2680159 w 6737282"/>
              <a:gd name="connsiteY30" fmla="*/ 5573313 h 6032228"/>
              <a:gd name="connsiteX31" fmla="*/ 2698265 w 6737282"/>
              <a:gd name="connsiteY31" fmla="*/ 5573313 h 6032228"/>
              <a:gd name="connsiteX32" fmla="*/ 2783846 w 6737282"/>
              <a:gd name="connsiteY32" fmla="*/ 5573313 h 6032228"/>
              <a:gd name="connsiteX33" fmla="*/ 2821023 w 6737282"/>
              <a:gd name="connsiteY33" fmla="*/ 5637336 h 6032228"/>
              <a:gd name="connsiteX34" fmla="*/ 2963060 w 6737282"/>
              <a:gd name="connsiteY34" fmla="*/ 5881934 h 6032228"/>
              <a:gd name="connsiteX35" fmla="*/ 3066097 w 6737282"/>
              <a:gd name="connsiteY35" fmla="*/ 5942660 h 6032228"/>
              <a:gd name="connsiteX36" fmla="*/ 3738008 w 6737282"/>
              <a:gd name="connsiteY36" fmla="*/ 5942660 h 6032228"/>
              <a:gd name="connsiteX37" fmla="*/ 3842494 w 6737282"/>
              <a:gd name="connsiteY37" fmla="*/ 5881934 h 6032228"/>
              <a:gd name="connsiteX38" fmla="*/ 4177724 w 6737282"/>
              <a:gd name="connsiteY38" fmla="*/ 5302148 h 6032228"/>
              <a:gd name="connsiteX39" fmla="*/ 4177724 w 6737282"/>
              <a:gd name="connsiteY39" fmla="*/ 5183586 h 6032228"/>
              <a:gd name="connsiteX40" fmla="*/ 3842494 w 6737282"/>
              <a:gd name="connsiteY40" fmla="*/ 4603800 h 6032228"/>
              <a:gd name="connsiteX41" fmla="*/ 3798414 w 6737282"/>
              <a:gd name="connsiteY41" fmla="*/ 4559340 h 6032228"/>
              <a:gd name="connsiteX42" fmla="*/ 3793313 w 6737282"/>
              <a:gd name="connsiteY42" fmla="*/ 4557203 h 6032228"/>
              <a:gd name="connsiteX43" fmla="*/ 3820657 w 6737282"/>
              <a:gd name="connsiteY43" fmla="*/ 4509913 h 6032228"/>
              <a:gd name="connsiteX44" fmla="*/ 3840991 w 6737282"/>
              <a:gd name="connsiteY44" fmla="*/ 4474742 h 6032228"/>
              <a:gd name="connsiteX45" fmla="*/ 3819900 w 6737282"/>
              <a:gd name="connsiteY45" fmla="*/ 4465898 h 6032228"/>
              <a:gd name="connsiteX46" fmla="*/ 3784219 w 6737282"/>
              <a:gd name="connsiteY46" fmla="*/ 4461158 h 6032228"/>
              <a:gd name="connsiteX47" fmla="*/ 3026307 w 6737282"/>
              <a:gd name="connsiteY47" fmla="*/ 4461158 h 6032228"/>
              <a:gd name="connsiteX48" fmla="*/ 2910084 w 6737282"/>
              <a:gd name="connsiteY48" fmla="*/ 4529655 h 6032228"/>
              <a:gd name="connsiteX49" fmla="*/ 2530310 w 6737282"/>
              <a:gd name="connsiteY49" fmla="*/ 5183651 h 6032228"/>
              <a:gd name="connsiteX50" fmla="*/ 2530310 w 6737282"/>
              <a:gd name="connsiteY50" fmla="*/ 5317387 h 6032228"/>
              <a:gd name="connsiteX51" fmla="*/ 2655664 w 6737282"/>
              <a:gd name="connsiteY51" fmla="*/ 5533256 h 6032228"/>
              <a:gd name="connsiteX52" fmla="*/ 2674015 w 6737282"/>
              <a:gd name="connsiteY52" fmla="*/ 5564857 h 6032228"/>
              <a:gd name="connsiteX53" fmla="*/ 2589005 w 6737282"/>
              <a:gd name="connsiteY53" fmla="*/ 5564857 h 6032228"/>
              <a:gd name="connsiteX54" fmla="*/ 1224899 w 6737282"/>
              <a:gd name="connsiteY54" fmla="*/ 5564857 h 6032228"/>
              <a:gd name="connsiteX55" fmla="*/ 948151 w 6737282"/>
              <a:gd name="connsiteY55" fmla="*/ 5401750 h 6032228"/>
              <a:gd name="connsiteX56" fmla="*/ 43851 w 6737282"/>
              <a:gd name="connsiteY56" fmla="*/ 3844482 h 6032228"/>
              <a:gd name="connsiteX57" fmla="*/ 43851 w 6737282"/>
              <a:gd name="connsiteY57" fmla="*/ 3526038 h 6032228"/>
              <a:gd name="connsiteX58" fmla="*/ 948151 w 6737282"/>
              <a:gd name="connsiteY58" fmla="*/ 1968768 h 6032228"/>
              <a:gd name="connsiteX59" fmla="*/ 1224899 w 6737282"/>
              <a:gd name="connsiteY59" fmla="*/ 1805663 h 6032228"/>
              <a:gd name="connsiteX60" fmla="*/ 4371720 w 6737282"/>
              <a:gd name="connsiteY60" fmla="*/ 257854 h 6032228"/>
              <a:gd name="connsiteX61" fmla="*/ 5796146 w 6737282"/>
              <a:gd name="connsiteY61" fmla="*/ 257854 h 6032228"/>
              <a:gd name="connsiteX62" fmla="*/ 5999634 w 6737282"/>
              <a:gd name="connsiteY62" fmla="*/ 374270 h 6032228"/>
              <a:gd name="connsiteX63" fmla="*/ 6711846 w 6737282"/>
              <a:gd name="connsiteY63" fmla="*/ 1628971 h 6032228"/>
              <a:gd name="connsiteX64" fmla="*/ 6711846 w 6737282"/>
              <a:gd name="connsiteY64" fmla="*/ 1870427 h 6032228"/>
              <a:gd name="connsiteX65" fmla="*/ 5999634 w 6737282"/>
              <a:gd name="connsiteY65" fmla="*/ 3125126 h 6032228"/>
              <a:gd name="connsiteX66" fmla="*/ 5796146 w 6737282"/>
              <a:gd name="connsiteY66" fmla="*/ 3241542 h 6032228"/>
              <a:gd name="connsiteX67" fmla="*/ 4371720 w 6737282"/>
              <a:gd name="connsiteY67" fmla="*/ 3241542 h 6032228"/>
              <a:gd name="connsiteX68" fmla="*/ 4168233 w 6737282"/>
              <a:gd name="connsiteY68" fmla="*/ 3125126 h 6032228"/>
              <a:gd name="connsiteX69" fmla="*/ 3456020 w 6737282"/>
              <a:gd name="connsiteY69" fmla="*/ 1870427 h 6032228"/>
              <a:gd name="connsiteX70" fmla="*/ 3456020 w 6737282"/>
              <a:gd name="connsiteY70" fmla="*/ 1628971 h 6032228"/>
              <a:gd name="connsiteX71" fmla="*/ 4168233 w 6737282"/>
              <a:gd name="connsiteY71" fmla="*/ 374270 h 6032228"/>
              <a:gd name="connsiteX72" fmla="*/ 4371720 w 6737282"/>
              <a:gd name="connsiteY72" fmla="*/ 257854 h 6032228"/>
              <a:gd name="connsiteX73" fmla="*/ 2350132 w 6737282"/>
              <a:gd name="connsiteY73" fmla="*/ 0 h 6032228"/>
              <a:gd name="connsiteX74" fmla="*/ 3150522 w 6737282"/>
              <a:gd name="connsiteY74" fmla="*/ 0 h 6032228"/>
              <a:gd name="connsiteX75" fmla="*/ 3264863 w 6737282"/>
              <a:gd name="connsiteY75" fmla="*/ 65415 h 6032228"/>
              <a:gd name="connsiteX76" fmla="*/ 3665057 w 6737282"/>
              <a:gd name="connsiteY76" fmla="*/ 770436 h 6032228"/>
              <a:gd name="connsiteX77" fmla="*/ 3665057 w 6737282"/>
              <a:gd name="connsiteY77" fmla="*/ 906111 h 6032228"/>
              <a:gd name="connsiteX78" fmla="*/ 3264863 w 6737282"/>
              <a:gd name="connsiteY78" fmla="*/ 1611131 h 6032228"/>
              <a:gd name="connsiteX79" fmla="*/ 3150522 w 6737282"/>
              <a:gd name="connsiteY79" fmla="*/ 1676547 h 6032228"/>
              <a:gd name="connsiteX80" fmla="*/ 2350132 w 6737282"/>
              <a:gd name="connsiteY80" fmla="*/ 1676547 h 6032228"/>
              <a:gd name="connsiteX81" fmla="*/ 2235791 w 6737282"/>
              <a:gd name="connsiteY81" fmla="*/ 1611131 h 6032228"/>
              <a:gd name="connsiteX82" fmla="*/ 1835596 w 6737282"/>
              <a:gd name="connsiteY82" fmla="*/ 906111 h 6032228"/>
              <a:gd name="connsiteX83" fmla="*/ 1835596 w 6737282"/>
              <a:gd name="connsiteY83" fmla="*/ 770436 h 6032228"/>
              <a:gd name="connsiteX84" fmla="*/ 2235791 w 6737282"/>
              <a:gd name="connsiteY84" fmla="*/ 65415 h 6032228"/>
              <a:gd name="connsiteX85" fmla="*/ 2350132 w 6737282"/>
              <a:gd name="connsiteY85" fmla="*/ 0 h 603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737282" h="6032228">
                <a:moveTo>
                  <a:pt x="3069307" y="4550727"/>
                </a:moveTo>
                <a:cubicBezTo>
                  <a:pt x="3069307" y="4550727"/>
                  <a:pt x="3069307" y="4550727"/>
                  <a:pt x="3741218" y="4550727"/>
                </a:cubicBezTo>
                <a:cubicBezTo>
                  <a:pt x="3752102" y="4550727"/>
                  <a:pt x="3762715" y="4552172"/>
                  <a:pt x="3772850" y="4554928"/>
                </a:cubicBezTo>
                <a:lnTo>
                  <a:pt x="3794605" y="4564050"/>
                </a:lnTo>
                <a:lnTo>
                  <a:pt x="3781310" y="4587045"/>
                </a:lnTo>
                <a:cubicBezTo>
                  <a:pt x="3661093" y="4794962"/>
                  <a:pt x="3507216" y="5061097"/>
                  <a:pt x="3310252" y="5401750"/>
                </a:cubicBezTo>
                <a:cubicBezTo>
                  <a:pt x="3251786" y="5502720"/>
                  <a:pt x="3146542" y="5564857"/>
                  <a:pt x="3029607" y="5564857"/>
                </a:cubicBezTo>
                <a:cubicBezTo>
                  <a:pt x="3029607" y="5564857"/>
                  <a:pt x="3029607" y="5564857"/>
                  <a:pt x="2804017" y="5564857"/>
                </a:cubicBezTo>
                <a:lnTo>
                  <a:pt x="2777701" y="5564857"/>
                </a:lnTo>
                <a:lnTo>
                  <a:pt x="2752589" y="5521614"/>
                </a:lnTo>
                <a:cubicBezTo>
                  <a:pt x="2717623" y="5461398"/>
                  <a:pt x="2676936" y="5391332"/>
                  <a:pt x="2629590" y="5309799"/>
                </a:cubicBezTo>
                <a:cubicBezTo>
                  <a:pt x="2607824" y="5273652"/>
                  <a:pt x="2607824" y="5227386"/>
                  <a:pt x="2629590" y="5191240"/>
                </a:cubicBezTo>
                <a:cubicBezTo>
                  <a:pt x="2629590" y="5191240"/>
                  <a:pt x="2629590" y="5191240"/>
                  <a:pt x="2966272" y="4611452"/>
                </a:cubicBezTo>
                <a:cubicBezTo>
                  <a:pt x="2986590" y="4573861"/>
                  <a:pt x="3027221" y="4550727"/>
                  <a:pt x="3069307" y="4550727"/>
                </a:cubicBezTo>
                <a:close/>
                <a:moveTo>
                  <a:pt x="1224899" y="1805663"/>
                </a:moveTo>
                <a:cubicBezTo>
                  <a:pt x="1224899" y="1805663"/>
                  <a:pt x="1224899" y="1805663"/>
                  <a:pt x="3029607" y="1805663"/>
                </a:cubicBezTo>
                <a:cubicBezTo>
                  <a:pt x="3146542" y="1805663"/>
                  <a:pt x="3251786" y="1867798"/>
                  <a:pt x="3310252" y="1968768"/>
                </a:cubicBezTo>
                <a:cubicBezTo>
                  <a:pt x="3310252" y="1968768"/>
                  <a:pt x="3310252" y="1968768"/>
                  <a:pt x="4210657" y="3526038"/>
                </a:cubicBezTo>
                <a:cubicBezTo>
                  <a:pt x="4269126" y="3623125"/>
                  <a:pt x="4269126" y="3747395"/>
                  <a:pt x="4210657" y="3844482"/>
                </a:cubicBezTo>
                <a:cubicBezTo>
                  <a:pt x="4210657" y="3844482"/>
                  <a:pt x="4210657" y="3844482"/>
                  <a:pt x="3876331" y="4422707"/>
                </a:cubicBezTo>
                <a:lnTo>
                  <a:pt x="3848154" y="4471437"/>
                </a:lnTo>
                <a:lnTo>
                  <a:pt x="3849146" y="4471853"/>
                </a:lnTo>
                <a:cubicBezTo>
                  <a:pt x="3869404" y="4483677"/>
                  <a:pt x="3886591" y="4500801"/>
                  <a:pt x="3898870" y="4522003"/>
                </a:cubicBezTo>
                <a:cubicBezTo>
                  <a:pt x="3898870" y="4522003"/>
                  <a:pt x="3898870" y="4522003"/>
                  <a:pt x="4277006" y="5175999"/>
                </a:cubicBezTo>
                <a:cubicBezTo>
                  <a:pt x="4301561" y="5216772"/>
                  <a:pt x="4301561" y="5268961"/>
                  <a:pt x="4277006" y="5309735"/>
                </a:cubicBezTo>
                <a:cubicBezTo>
                  <a:pt x="4277006" y="5309735"/>
                  <a:pt x="4277006" y="5309735"/>
                  <a:pt x="3898870" y="5963729"/>
                </a:cubicBezTo>
                <a:cubicBezTo>
                  <a:pt x="3874314" y="6006133"/>
                  <a:pt x="3830116" y="6032228"/>
                  <a:pt x="3781007" y="6032228"/>
                </a:cubicBezTo>
                <a:cubicBezTo>
                  <a:pt x="3781007" y="6032228"/>
                  <a:pt x="3781007" y="6032228"/>
                  <a:pt x="3023096" y="6032228"/>
                </a:cubicBezTo>
                <a:cubicBezTo>
                  <a:pt x="2975623" y="6032228"/>
                  <a:pt x="2929790" y="6006133"/>
                  <a:pt x="2906872" y="5963729"/>
                </a:cubicBezTo>
                <a:cubicBezTo>
                  <a:pt x="2906872" y="5963729"/>
                  <a:pt x="2906872" y="5963729"/>
                  <a:pt x="2703170" y="5612942"/>
                </a:cubicBezTo>
                <a:lnTo>
                  <a:pt x="2680159" y="5573313"/>
                </a:lnTo>
                <a:lnTo>
                  <a:pt x="2698265" y="5573313"/>
                </a:lnTo>
                <a:lnTo>
                  <a:pt x="2783846" y="5573313"/>
                </a:lnTo>
                <a:lnTo>
                  <a:pt x="2821023" y="5637336"/>
                </a:lnTo>
                <a:cubicBezTo>
                  <a:pt x="2963060" y="5881934"/>
                  <a:pt x="2963060" y="5881934"/>
                  <a:pt x="2963060" y="5881934"/>
                </a:cubicBezTo>
                <a:cubicBezTo>
                  <a:pt x="2983378" y="5919525"/>
                  <a:pt x="3024012" y="5942660"/>
                  <a:pt x="3066097" y="5942660"/>
                </a:cubicBezTo>
                <a:cubicBezTo>
                  <a:pt x="3738008" y="5942660"/>
                  <a:pt x="3738008" y="5942660"/>
                  <a:pt x="3738008" y="5942660"/>
                </a:cubicBezTo>
                <a:cubicBezTo>
                  <a:pt x="3781543" y="5942660"/>
                  <a:pt x="3820726" y="5919525"/>
                  <a:pt x="3842494" y="5881934"/>
                </a:cubicBezTo>
                <a:cubicBezTo>
                  <a:pt x="4177724" y="5302148"/>
                  <a:pt x="4177724" y="5302148"/>
                  <a:pt x="4177724" y="5302148"/>
                </a:cubicBezTo>
                <a:cubicBezTo>
                  <a:pt x="4199492" y="5266000"/>
                  <a:pt x="4199492" y="5219733"/>
                  <a:pt x="4177724" y="5183586"/>
                </a:cubicBezTo>
                <a:cubicBezTo>
                  <a:pt x="3842494" y="4603800"/>
                  <a:pt x="3842494" y="4603800"/>
                  <a:pt x="3842494" y="4603800"/>
                </a:cubicBezTo>
                <a:cubicBezTo>
                  <a:pt x="3831610" y="4585003"/>
                  <a:pt x="3816372" y="4569821"/>
                  <a:pt x="3798414" y="4559340"/>
                </a:cubicBezTo>
                <a:lnTo>
                  <a:pt x="3793313" y="4557203"/>
                </a:lnTo>
                <a:lnTo>
                  <a:pt x="3820657" y="4509913"/>
                </a:lnTo>
                <a:lnTo>
                  <a:pt x="3840991" y="4474742"/>
                </a:lnTo>
                <a:lnTo>
                  <a:pt x="3819900" y="4465898"/>
                </a:lnTo>
                <a:cubicBezTo>
                  <a:pt x="3808466" y="4462788"/>
                  <a:pt x="3796496" y="4461158"/>
                  <a:pt x="3784219" y="4461158"/>
                </a:cubicBezTo>
                <a:cubicBezTo>
                  <a:pt x="3026307" y="4461158"/>
                  <a:pt x="3026307" y="4461158"/>
                  <a:pt x="3026307" y="4461158"/>
                </a:cubicBezTo>
                <a:cubicBezTo>
                  <a:pt x="2978836" y="4461158"/>
                  <a:pt x="2933001" y="4487252"/>
                  <a:pt x="2910084" y="4529655"/>
                </a:cubicBezTo>
                <a:cubicBezTo>
                  <a:pt x="2530310" y="5183651"/>
                  <a:pt x="2530310" y="5183651"/>
                  <a:pt x="2530310" y="5183651"/>
                </a:cubicBezTo>
                <a:cubicBezTo>
                  <a:pt x="2505754" y="5224424"/>
                  <a:pt x="2505754" y="5276613"/>
                  <a:pt x="2530310" y="5317387"/>
                </a:cubicBezTo>
                <a:cubicBezTo>
                  <a:pt x="2577781" y="5399135"/>
                  <a:pt x="2619318" y="5470667"/>
                  <a:pt x="2655664" y="5533256"/>
                </a:cubicBezTo>
                <a:lnTo>
                  <a:pt x="2674015" y="5564857"/>
                </a:lnTo>
                <a:lnTo>
                  <a:pt x="2589005" y="5564857"/>
                </a:lnTo>
                <a:cubicBezTo>
                  <a:pt x="2324644" y="5564857"/>
                  <a:pt x="1901666" y="5564857"/>
                  <a:pt x="1224899" y="5564857"/>
                </a:cubicBezTo>
                <a:cubicBezTo>
                  <a:pt x="1111863" y="5564857"/>
                  <a:pt x="1002722" y="5502720"/>
                  <a:pt x="948151" y="5401750"/>
                </a:cubicBezTo>
                <a:cubicBezTo>
                  <a:pt x="948151" y="5401750"/>
                  <a:pt x="948151" y="5401750"/>
                  <a:pt x="43851" y="3844482"/>
                </a:cubicBezTo>
                <a:cubicBezTo>
                  <a:pt x="-14618" y="3747395"/>
                  <a:pt x="-14618" y="3623125"/>
                  <a:pt x="43851" y="3526038"/>
                </a:cubicBezTo>
                <a:cubicBezTo>
                  <a:pt x="43851" y="3526038"/>
                  <a:pt x="43851" y="3526038"/>
                  <a:pt x="948151" y="1968768"/>
                </a:cubicBezTo>
                <a:cubicBezTo>
                  <a:pt x="1002722" y="1867798"/>
                  <a:pt x="1111863" y="1805663"/>
                  <a:pt x="1224899" y="1805663"/>
                </a:cubicBezTo>
                <a:close/>
                <a:moveTo>
                  <a:pt x="4371720" y="257854"/>
                </a:moveTo>
                <a:cubicBezTo>
                  <a:pt x="5796146" y="257854"/>
                  <a:pt x="5796146" y="257854"/>
                  <a:pt x="5796146" y="257854"/>
                </a:cubicBezTo>
                <a:cubicBezTo>
                  <a:pt x="5868214" y="257854"/>
                  <a:pt x="5961481" y="309594"/>
                  <a:pt x="5999634" y="374270"/>
                </a:cubicBezTo>
                <a:cubicBezTo>
                  <a:pt x="6711846" y="1628971"/>
                  <a:pt x="6711846" y="1628971"/>
                  <a:pt x="6711846" y="1628971"/>
                </a:cubicBezTo>
                <a:cubicBezTo>
                  <a:pt x="6745761" y="1697958"/>
                  <a:pt x="6745761" y="1801438"/>
                  <a:pt x="6711846" y="1870427"/>
                </a:cubicBezTo>
                <a:cubicBezTo>
                  <a:pt x="5999634" y="3125126"/>
                  <a:pt x="5999634" y="3125126"/>
                  <a:pt x="5999634" y="3125126"/>
                </a:cubicBezTo>
                <a:cubicBezTo>
                  <a:pt x="5961481" y="3189803"/>
                  <a:pt x="5868214" y="3241542"/>
                  <a:pt x="5796146" y="3241542"/>
                </a:cubicBezTo>
                <a:lnTo>
                  <a:pt x="4371720" y="3241542"/>
                </a:lnTo>
                <a:cubicBezTo>
                  <a:pt x="4295413" y="3241542"/>
                  <a:pt x="4202148" y="3189803"/>
                  <a:pt x="4168233" y="3125126"/>
                </a:cubicBezTo>
                <a:cubicBezTo>
                  <a:pt x="3456020" y="1870427"/>
                  <a:pt x="3456020" y="1870427"/>
                  <a:pt x="3456020" y="1870427"/>
                </a:cubicBezTo>
                <a:cubicBezTo>
                  <a:pt x="3417865" y="1801438"/>
                  <a:pt x="3417865" y="1697958"/>
                  <a:pt x="3456020" y="1628971"/>
                </a:cubicBezTo>
                <a:cubicBezTo>
                  <a:pt x="4168233" y="374270"/>
                  <a:pt x="4168233" y="374270"/>
                  <a:pt x="4168233" y="374270"/>
                </a:cubicBezTo>
                <a:cubicBezTo>
                  <a:pt x="4202148" y="309594"/>
                  <a:pt x="4295413" y="257854"/>
                  <a:pt x="4371720" y="257854"/>
                </a:cubicBezTo>
                <a:close/>
                <a:moveTo>
                  <a:pt x="2350132" y="0"/>
                </a:moveTo>
                <a:cubicBezTo>
                  <a:pt x="3150522" y="0"/>
                  <a:pt x="3150522" y="0"/>
                  <a:pt x="3150522" y="0"/>
                </a:cubicBezTo>
                <a:cubicBezTo>
                  <a:pt x="3191018" y="0"/>
                  <a:pt x="3243425" y="29073"/>
                  <a:pt x="3264863" y="65415"/>
                </a:cubicBezTo>
                <a:cubicBezTo>
                  <a:pt x="3665057" y="770436"/>
                  <a:pt x="3665057" y="770436"/>
                  <a:pt x="3665057" y="770436"/>
                </a:cubicBezTo>
                <a:cubicBezTo>
                  <a:pt x="3684115" y="809200"/>
                  <a:pt x="3684115" y="867346"/>
                  <a:pt x="3665057" y="906111"/>
                </a:cubicBezTo>
                <a:cubicBezTo>
                  <a:pt x="3264863" y="1611131"/>
                  <a:pt x="3264863" y="1611131"/>
                  <a:pt x="3264863" y="1611131"/>
                </a:cubicBezTo>
                <a:cubicBezTo>
                  <a:pt x="3243425" y="1647474"/>
                  <a:pt x="3191018" y="1676547"/>
                  <a:pt x="3150522" y="1676547"/>
                </a:cubicBezTo>
                <a:lnTo>
                  <a:pt x="2350132" y="1676547"/>
                </a:lnTo>
                <a:cubicBezTo>
                  <a:pt x="2307254" y="1676547"/>
                  <a:pt x="2254848" y="1647474"/>
                  <a:pt x="2235791" y="1611131"/>
                </a:cubicBezTo>
                <a:cubicBezTo>
                  <a:pt x="1835596" y="906111"/>
                  <a:pt x="1835596" y="906111"/>
                  <a:pt x="1835596" y="906111"/>
                </a:cubicBezTo>
                <a:cubicBezTo>
                  <a:pt x="1814157" y="867346"/>
                  <a:pt x="1814157" y="809200"/>
                  <a:pt x="1835596" y="770436"/>
                </a:cubicBezTo>
                <a:cubicBezTo>
                  <a:pt x="2235791" y="65415"/>
                  <a:pt x="2235791" y="65415"/>
                  <a:pt x="2235791" y="65415"/>
                </a:cubicBezTo>
                <a:cubicBezTo>
                  <a:pt x="2254848" y="29073"/>
                  <a:pt x="2307254" y="0"/>
                  <a:pt x="2350132"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A2A8789-F15D-43C9-890A-EED1F1C5D887}"/>
              </a:ext>
            </a:extLst>
          </p:cNvPr>
          <p:cNvSpPr>
            <a:spLocks noGrp="1"/>
          </p:cNvSpPr>
          <p:nvPr>
            <p:ph type="ctrTitle"/>
          </p:nvPr>
        </p:nvSpPr>
        <p:spPr>
          <a:xfrm>
            <a:off x="6908242" y="2185649"/>
            <a:ext cx="4837175" cy="1748006"/>
          </a:xfrm>
        </p:spPr>
        <p:txBody>
          <a:bodyPr anchor="t">
            <a:normAutofit fontScale="90000"/>
          </a:bodyPr>
          <a:lstStyle/>
          <a:p>
            <a:pPr algn="r"/>
            <a:r>
              <a:rPr lang="en-CA" sz="4500" b="1" dirty="0">
                <a:latin typeface="Arial" panose="020B0604020202020204" pitchFamily="34" charset="0"/>
                <a:cs typeface="Arial" panose="020B0604020202020204" pitchFamily="34" charset="0"/>
              </a:rPr>
              <a:t>#Hashtags as a Means for Political Action</a:t>
            </a:r>
          </a:p>
        </p:txBody>
      </p:sp>
      <p:sp>
        <p:nvSpPr>
          <p:cNvPr id="3" name="Subtitle 2">
            <a:extLst>
              <a:ext uri="{FF2B5EF4-FFF2-40B4-BE49-F238E27FC236}">
                <a16:creationId xmlns:a16="http://schemas.microsoft.com/office/drawing/2014/main" id="{831E3151-76A8-4C98-B537-7DCC71DB0364}"/>
              </a:ext>
            </a:extLst>
          </p:cNvPr>
          <p:cNvSpPr>
            <a:spLocks noGrp="1"/>
          </p:cNvSpPr>
          <p:nvPr>
            <p:ph type="subTitle" idx="1"/>
          </p:nvPr>
        </p:nvSpPr>
        <p:spPr>
          <a:xfrm>
            <a:off x="4798088" y="4305719"/>
            <a:ext cx="6897085" cy="1087248"/>
          </a:xfrm>
        </p:spPr>
        <p:txBody>
          <a:bodyPr anchor="b">
            <a:normAutofit fontScale="92500"/>
          </a:bodyPr>
          <a:lstStyle/>
          <a:p>
            <a:pPr algn="r"/>
            <a:r>
              <a:rPr lang="en-CA" dirty="0">
                <a:latin typeface="Arial" panose="020B0604020202020204" pitchFamily="34" charset="0"/>
                <a:cs typeface="Arial" panose="020B0604020202020204" pitchFamily="34" charset="0"/>
              </a:rPr>
              <a:t>Exploring the Impact of </a:t>
            </a:r>
            <a:r>
              <a:rPr lang="en-CA" b="1" dirty="0">
                <a:latin typeface="Arial" panose="020B0604020202020204" pitchFamily="34" charset="0"/>
                <a:cs typeface="Arial" panose="020B0604020202020204" pitchFamily="34" charset="0"/>
              </a:rPr>
              <a:t>Location-based Hashtag Activism</a:t>
            </a:r>
            <a:r>
              <a:rPr lang="en-CA" dirty="0">
                <a:latin typeface="Arial" panose="020B0604020202020204" pitchFamily="34" charset="0"/>
                <a:cs typeface="Arial" panose="020B0604020202020204" pitchFamily="34" charset="0"/>
              </a:rPr>
              <a:t> on </a:t>
            </a:r>
            <a:r>
              <a:rPr lang="en-CA" b="1" dirty="0">
                <a:latin typeface="Arial" panose="020B0604020202020204" pitchFamily="34" charset="0"/>
                <a:cs typeface="Arial" panose="020B0604020202020204" pitchFamily="34" charset="0"/>
              </a:rPr>
              <a:t>Place-Specific Political Processes</a:t>
            </a:r>
            <a:r>
              <a:rPr lang="en-CA" dirty="0">
                <a:latin typeface="Arial" panose="020B0604020202020204" pitchFamily="34" charset="0"/>
                <a:cs typeface="Arial" panose="020B0604020202020204" pitchFamily="34" charset="0"/>
              </a:rPr>
              <a:t> Using Geolocated Social Media Posts Data</a:t>
            </a:r>
          </a:p>
        </p:txBody>
      </p:sp>
      <p:pic>
        <p:nvPicPr>
          <p:cNvPr id="9" name="Picture 8" descr="A picture containing ax, vector graphics, tool&#10;&#10;Description automatically generated">
            <a:extLst>
              <a:ext uri="{FF2B5EF4-FFF2-40B4-BE49-F238E27FC236}">
                <a16:creationId xmlns:a16="http://schemas.microsoft.com/office/drawing/2014/main" id="{BFAC1D3B-99A4-4B01-A7E3-7262712C1F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1377" y="2934031"/>
            <a:ext cx="2958174" cy="2433099"/>
          </a:xfrm>
          <a:prstGeom prst="rect">
            <a:avLst/>
          </a:prstGeom>
        </p:spPr>
      </p:pic>
      <p:pic>
        <p:nvPicPr>
          <p:cNvPr id="5" name="Picture 4" descr="Icon&#10;&#10;Description automatically generated">
            <a:extLst>
              <a:ext uri="{FF2B5EF4-FFF2-40B4-BE49-F238E27FC236}">
                <a16:creationId xmlns:a16="http://schemas.microsoft.com/office/drawing/2014/main" id="{336179DA-FF15-4A3C-9A73-70205A4942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7477" y="1138176"/>
            <a:ext cx="2135083" cy="2135083"/>
          </a:xfrm>
          <a:prstGeom prst="rect">
            <a:avLst/>
          </a:prstGeom>
        </p:spPr>
      </p:pic>
      <p:sp>
        <p:nvSpPr>
          <p:cNvPr id="4" name="Subtitle 2">
            <a:extLst>
              <a:ext uri="{FF2B5EF4-FFF2-40B4-BE49-F238E27FC236}">
                <a16:creationId xmlns:a16="http://schemas.microsoft.com/office/drawing/2014/main" id="{BC202BBE-BF3A-453F-BC2B-59DC108991BE}"/>
              </a:ext>
            </a:extLst>
          </p:cNvPr>
          <p:cNvSpPr txBox="1">
            <a:spLocks/>
          </p:cNvSpPr>
          <p:nvPr/>
        </p:nvSpPr>
        <p:spPr>
          <a:xfrm>
            <a:off x="2551173" y="5392967"/>
            <a:ext cx="9144000" cy="444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CA" sz="1800" dirty="0">
                <a:solidFill>
                  <a:schemeClr val="bg2">
                    <a:lumMod val="50000"/>
                  </a:schemeClr>
                </a:solidFill>
                <a:latin typeface="Arial" panose="020B0604020202020204" pitchFamily="34" charset="0"/>
                <a:cs typeface="Arial" panose="020B0604020202020204" pitchFamily="34" charset="0"/>
              </a:rPr>
              <a:t>Leonardo Nicoletti</a:t>
            </a:r>
          </a:p>
        </p:txBody>
      </p:sp>
    </p:spTree>
    <p:extLst>
      <p:ext uri="{BB962C8B-B14F-4D97-AF65-F5344CB8AC3E}">
        <p14:creationId xmlns:p14="http://schemas.microsoft.com/office/powerpoint/2010/main" val="10044189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00642F0D-6DBD-4DA8-9CD8-91244FA33382}"/>
              </a:ext>
            </a:extLst>
          </p:cNvPr>
          <p:cNvSpPr txBox="1">
            <a:spLocks/>
          </p:cNvSpPr>
          <p:nvPr/>
        </p:nvSpPr>
        <p:spPr>
          <a:xfrm>
            <a:off x="990600" y="1489983"/>
            <a:ext cx="10515600" cy="483938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b="1" dirty="0">
                <a:solidFill>
                  <a:schemeClr val="bg2">
                    <a:lumMod val="25000"/>
                  </a:schemeClr>
                </a:solidFill>
                <a:latin typeface="Arial" panose="020B0604020202020204" pitchFamily="34" charset="0"/>
                <a:cs typeface="Arial" panose="020B0604020202020204" pitchFamily="34" charset="0"/>
              </a:rPr>
              <a:t>Case study </a:t>
            </a:r>
            <a:r>
              <a:rPr lang="en-CA" dirty="0">
                <a:solidFill>
                  <a:schemeClr val="bg2">
                    <a:lumMod val="25000"/>
                  </a:schemeClr>
                </a:solidFill>
                <a:latin typeface="Arial" panose="020B0604020202020204" pitchFamily="34" charset="0"/>
                <a:cs typeface="Arial" panose="020B0604020202020204" pitchFamily="34" charset="0"/>
              </a:rPr>
              <a:t>of </a:t>
            </a:r>
            <a:r>
              <a:rPr lang="en-CA" i="1" dirty="0">
                <a:solidFill>
                  <a:schemeClr val="bg2">
                    <a:lumMod val="25000"/>
                  </a:schemeClr>
                </a:solidFill>
                <a:latin typeface="Arial" panose="020B0604020202020204" pitchFamily="34" charset="0"/>
                <a:cs typeface="Arial" panose="020B0604020202020204" pitchFamily="34" charset="0"/>
              </a:rPr>
              <a:t>Justice For George Floyd</a:t>
            </a:r>
          </a:p>
          <a:p>
            <a:r>
              <a:rPr lang="en-CA" b="1" dirty="0">
                <a:solidFill>
                  <a:schemeClr val="bg2">
                    <a:lumMod val="25000"/>
                  </a:schemeClr>
                </a:solidFill>
                <a:latin typeface="Arial" panose="020B0604020202020204" pitchFamily="34" charset="0"/>
                <a:cs typeface="Arial" panose="020B0604020202020204" pitchFamily="34" charset="0"/>
              </a:rPr>
              <a:t>5 data-sets</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Twitter data from Twitter API</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protest data from ACLED</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legislatives responses to policing from NCSL</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2016/2020 county/precinct level election results</a:t>
            </a:r>
          </a:p>
          <a:p>
            <a:pPr marL="457200" lvl="1" indent="0">
              <a:buNone/>
            </a:pPr>
            <a:r>
              <a:rPr lang="en-CA" dirty="0">
                <a:solidFill>
                  <a:schemeClr val="bg2">
                    <a:lumMod val="25000"/>
                  </a:schemeClr>
                </a:solidFill>
                <a:latin typeface="Arial" panose="020B0604020202020204" pitchFamily="34" charset="0"/>
                <a:cs typeface="Arial" panose="020B0604020202020204" pitchFamily="34" charset="0"/>
              </a:rPr>
              <a:t>2020 census demographic data</a:t>
            </a:r>
          </a:p>
          <a:p>
            <a:pPr marL="457200" lvl="1" indent="0">
              <a:buNone/>
            </a:pP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1"/>
                </a:solidFill>
                <a:latin typeface="Arial" panose="020B0604020202020204" pitchFamily="34" charset="0"/>
                <a:cs typeface="Arial" panose="020B0604020202020204" pitchFamily="34" charset="0"/>
              </a:rPr>
              <a:t>Data Science approach</a:t>
            </a:r>
          </a:p>
          <a:p>
            <a:pPr lvl="1"/>
            <a:r>
              <a:rPr lang="en-CA" dirty="0">
                <a:solidFill>
                  <a:schemeClr val="bg1"/>
                </a:solidFill>
                <a:latin typeface="Arial" panose="020B0604020202020204" pitchFamily="34" charset="0"/>
                <a:cs typeface="Arial" panose="020B0604020202020204" pitchFamily="34" charset="0"/>
                <a:sym typeface="Wingdings" panose="05000000000000000000" pitchFamily="2" charset="2"/>
              </a:rPr>
              <a:t>W</a:t>
            </a:r>
            <a:r>
              <a:rPr lang="en-CA" dirty="0">
                <a:solidFill>
                  <a:schemeClr val="bg1"/>
                </a:solidFill>
                <a:latin typeface="Arial" panose="020B0604020202020204" pitchFamily="34" charset="0"/>
                <a:cs typeface="Arial" panose="020B0604020202020204" pitchFamily="34" charset="0"/>
              </a:rPr>
              <a:t>eb scraping</a:t>
            </a:r>
          </a:p>
          <a:p>
            <a:pPr lvl="1"/>
            <a:r>
              <a:rPr lang="en-CA" dirty="0">
                <a:solidFill>
                  <a:schemeClr val="bg1"/>
                </a:solidFill>
                <a:latin typeface="Arial" panose="020B0604020202020204" pitchFamily="34" charset="0"/>
                <a:cs typeface="Arial" panose="020B0604020202020204" pitchFamily="34" charset="0"/>
              </a:rPr>
              <a:t>Geospatial data analysis</a:t>
            </a:r>
          </a:p>
          <a:p>
            <a:pPr lvl="1"/>
            <a:r>
              <a:rPr lang="en-CA" dirty="0">
                <a:solidFill>
                  <a:schemeClr val="bg1"/>
                </a:solidFill>
                <a:latin typeface="Arial" panose="020B0604020202020204" pitchFamily="34" charset="0"/>
                <a:cs typeface="Arial" panose="020B0604020202020204" pitchFamily="34" charset="0"/>
              </a:rPr>
              <a:t>Network Analysis</a:t>
            </a:r>
          </a:p>
          <a:p>
            <a:pPr lvl="1"/>
            <a:r>
              <a:rPr lang="en-CA" dirty="0">
                <a:solidFill>
                  <a:schemeClr val="bg1"/>
                </a:solidFill>
                <a:latin typeface="Arial" panose="020B0604020202020204" pitchFamily="34" charset="0"/>
                <a:cs typeface="Arial" panose="020B0604020202020204" pitchFamily="34" charset="0"/>
              </a:rPr>
              <a:t>ML (classification, regression, clustering)</a:t>
            </a:r>
          </a:p>
        </p:txBody>
      </p:sp>
      <p:sp>
        <p:nvSpPr>
          <p:cNvPr id="6" name="Rectangle 5">
            <a:extLst>
              <a:ext uri="{FF2B5EF4-FFF2-40B4-BE49-F238E27FC236}">
                <a16:creationId xmlns:a16="http://schemas.microsoft.com/office/drawing/2014/main" id="{C7E4A48A-802F-426E-8F5A-37D7EA5ED4EA}"/>
              </a:ext>
            </a:extLst>
          </p:cNvPr>
          <p:cNvSpPr/>
          <p:nvPr/>
        </p:nvSpPr>
        <p:spPr>
          <a:xfrm>
            <a:off x="534761" y="1951264"/>
            <a:ext cx="10552339" cy="46577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F783B50E-DC8E-4170-86A2-C079B35665EB}"/>
              </a:ext>
            </a:extLst>
          </p:cNvPr>
          <p:cNvSpPr>
            <a:spLocks noGrp="1"/>
          </p:cNvSpPr>
          <p:nvPr>
            <p:ph type="title"/>
          </p:nvPr>
        </p:nvSpPr>
        <p:spPr/>
        <p:txBody>
          <a:bodyPr/>
          <a:lstStyle/>
          <a:p>
            <a:r>
              <a:rPr lang="en-CA" b="1" dirty="0">
                <a:latin typeface="Arial" panose="020B0604020202020204" pitchFamily="34" charset="0"/>
                <a:cs typeface="Arial" panose="020B0604020202020204" pitchFamily="34" charset="0"/>
              </a:rPr>
              <a:t>Methods</a:t>
            </a:r>
          </a:p>
        </p:txBody>
      </p:sp>
      <p:sp>
        <p:nvSpPr>
          <p:cNvPr id="12" name="Oval 11">
            <a:extLst>
              <a:ext uri="{FF2B5EF4-FFF2-40B4-BE49-F238E27FC236}">
                <a16:creationId xmlns:a16="http://schemas.microsoft.com/office/drawing/2014/main" id="{750975EA-D6AD-473C-AA87-BC9E2CEBAD0C}"/>
              </a:ext>
            </a:extLst>
          </p:cNvPr>
          <p:cNvSpPr/>
          <p:nvPr/>
        </p:nvSpPr>
        <p:spPr>
          <a:xfrm>
            <a:off x="938211" y="4405314"/>
            <a:ext cx="5991227" cy="1976436"/>
          </a:xfrm>
          <a:prstGeom prst="ellipse">
            <a:avLst/>
          </a:prstGeom>
          <a:noFill/>
          <a:ln>
            <a:solidFill>
              <a:srgbClr val="E7E6E6">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chemeClr val="bg2"/>
              </a:solidFill>
              <a:latin typeface="Arial" panose="020B0604020202020204" pitchFamily="34" charset="0"/>
              <a:cs typeface="Arial" panose="020B0604020202020204" pitchFamily="34" charset="0"/>
            </a:endParaRPr>
          </a:p>
        </p:txBody>
      </p:sp>
      <p:pic>
        <p:nvPicPr>
          <p:cNvPr id="1028" name="Picture 4" descr="TV demand dropped significantly amid George Floyd protests | Fortune">
            <a:extLst>
              <a:ext uri="{FF2B5EF4-FFF2-40B4-BE49-F238E27FC236}">
                <a16:creationId xmlns:a16="http://schemas.microsoft.com/office/drawing/2014/main" id="{91BD5F57-1B03-490E-9911-459ACFC39F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4326" y="2447738"/>
            <a:ext cx="6167718" cy="411181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eorge Floyd, Houston's Protests, and Living Without the Benefit of the  Doubt | The New Yorker">
            <a:extLst>
              <a:ext uri="{FF2B5EF4-FFF2-40B4-BE49-F238E27FC236}">
                <a16:creationId xmlns:a16="http://schemas.microsoft.com/office/drawing/2014/main" id="{369AFAAB-FF36-4B9C-A736-B464633FF8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0769" y="2452686"/>
            <a:ext cx="2748089" cy="4116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55864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34DB2A52-1B60-4F96-9C9C-3036FBCA5947}"/>
              </a:ext>
            </a:extLst>
          </p:cNvPr>
          <p:cNvSpPr>
            <a:spLocks noGrp="1"/>
          </p:cNvSpPr>
          <p:nvPr>
            <p:ph type="title"/>
          </p:nvPr>
        </p:nvSpPr>
        <p:spPr>
          <a:xfrm>
            <a:off x="838200" y="365125"/>
            <a:ext cx="10515600" cy="1325563"/>
          </a:xfrm>
        </p:spPr>
        <p:txBody>
          <a:bodyPr/>
          <a:lstStyle/>
          <a:p>
            <a:r>
              <a:rPr lang="en-CA" b="1" dirty="0">
                <a:latin typeface="Arial" panose="020B0604020202020204" pitchFamily="34" charset="0"/>
                <a:cs typeface="Arial" panose="020B0604020202020204" pitchFamily="34" charset="0"/>
              </a:rPr>
              <a:t>Methods</a:t>
            </a:r>
          </a:p>
        </p:txBody>
      </p:sp>
      <p:sp>
        <p:nvSpPr>
          <p:cNvPr id="17" name="Oval 16">
            <a:extLst>
              <a:ext uri="{FF2B5EF4-FFF2-40B4-BE49-F238E27FC236}">
                <a16:creationId xmlns:a16="http://schemas.microsoft.com/office/drawing/2014/main" id="{E4200D75-1074-422B-80AB-BB0287F70254}"/>
              </a:ext>
            </a:extLst>
          </p:cNvPr>
          <p:cNvSpPr/>
          <p:nvPr/>
        </p:nvSpPr>
        <p:spPr>
          <a:xfrm>
            <a:off x="938211" y="4405314"/>
            <a:ext cx="5991227" cy="1976436"/>
          </a:xfrm>
          <a:prstGeom prst="ellipse">
            <a:avLst/>
          </a:prstGeom>
          <a:noFill/>
          <a:ln>
            <a:solidFill>
              <a:srgbClr val="E7E6E6">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chemeClr val="bg2"/>
              </a:solidFill>
              <a:latin typeface="Arial" panose="020B0604020202020204" pitchFamily="34" charset="0"/>
              <a:cs typeface="Arial" panose="020B0604020202020204" pitchFamily="34" charset="0"/>
            </a:endParaRPr>
          </a:p>
        </p:txBody>
      </p:sp>
      <p:sp>
        <p:nvSpPr>
          <p:cNvPr id="18" name="Content Placeholder 2">
            <a:extLst>
              <a:ext uri="{FF2B5EF4-FFF2-40B4-BE49-F238E27FC236}">
                <a16:creationId xmlns:a16="http://schemas.microsoft.com/office/drawing/2014/main" id="{0303066E-9942-46DF-9DA3-98B769224014}"/>
              </a:ext>
            </a:extLst>
          </p:cNvPr>
          <p:cNvSpPr txBox="1">
            <a:spLocks/>
          </p:cNvSpPr>
          <p:nvPr/>
        </p:nvSpPr>
        <p:spPr>
          <a:xfrm>
            <a:off x="990600" y="1489983"/>
            <a:ext cx="10515600" cy="483938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b="1" dirty="0">
                <a:solidFill>
                  <a:schemeClr val="bg2">
                    <a:lumMod val="25000"/>
                  </a:schemeClr>
                </a:solidFill>
                <a:latin typeface="Arial" panose="020B0604020202020204" pitchFamily="34" charset="0"/>
                <a:cs typeface="Arial" panose="020B0604020202020204" pitchFamily="34" charset="0"/>
              </a:rPr>
              <a:t>Case study </a:t>
            </a:r>
            <a:r>
              <a:rPr lang="en-CA" dirty="0">
                <a:solidFill>
                  <a:schemeClr val="bg2">
                    <a:lumMod val="25000"/>
                  </a:schemeClr>
                </a:solidFill>
                <a:latin typeface="Arial" panose="020B0604020202020204" pitchFamily="34" charset="0"/>
                <a:cs typeface="Arial" panose="020B0604020202020204" pitchFamily="34" charset="0"/>
              </a:rPr>
              <a:t>of </a:t>
            </a:r>
            <a:r>
              <a:rPr lang="en-CA" i="1" dirty="0">
                <a:solidFill>
                  <a:schemeClr val="bg2">
                    <a:lumMod val="25000"/>
                  </a:schemeClr>
                </a:solidFill>
                <a:latin typeface="Arial" panose="020B0604020202020204" pitchFamily="34" charset="0"/>
                <a:cs typeface="Arial" panose="020B0604020202020204" pitchFamily="34" charset="0"/>
              </a:rPr>
              <a:t>Justice For George Floyd</a:t>
            </a: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2">
                    <a:lumMod val="25000"/>
                  </a:schemeClr>
                </a:solidFill>
                <a:latin typeface="Arial" panose="020B0604020202020204" pitchFamily="34" charset="0"/>
                <a:cs typeface="Arial" panose="020B0604020202020204" pitchFamily="34" charset="0"/>
              </a:rPr>
              <a:t>5 data-sets</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1M geo-located tweets data from Twitter API</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protest data from ACLED</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legislatives responses to policing from NCSL</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2016/2020 county/precinct level election results</a:t>
            </a:r>
          </a:p>
          <a:p>
            <a:pPr marL="457200" lvl="1" indent="0">
              <a:buNone/>
            </a:pPr>
            <a:r>
              <a:rPr lang="en-CA" dirty="0">
                <a:solidFill>
                  <a:schemeClr val="bg2">
                    <a:lumMod val="25000"/>
                  </a:schemeClr>
                </a:solidFill>
                <a:latin typeface="Arial" panose="020B0604020202020204" pitchFamily="34" charset="0"/>
                <a:cs typeface="Arial" panose="020B0604020202020204" pitchFamily="34" charset="0"/>
              </a:rPr>
              <a:t>2020 census demographic data</a:t>
            </a:r>
          </a:p>
          <a:p>
            <a:pPr marL="457200" lvl="1" indent="0">
              <a:buNone/>
            </a:pP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1"/>
                </a:solidFill>
                <a:latin typeface="Arial" panose="020B0604020202020204" pitchFamily="34" charset="0"/>
                <a:cs typeface="Arial" panose="020B0604020202020204" pitchFamily="34" charset="0"/>
              </a:rPr>
              <a:t>Data Science approach</a:t>
            </a:r>
          </a:p>
          <a:p>
            <a:pPr lvl="1"/>
            <a:r>
              <a:rPr lang="en-CA" dirty="0">
                <a:solidFill>
                  <a:schemeClr val="bg1"/>
                </a:solidFill>
                <a:latin typeface="Arial" panose="020B0604020202020204" pitchFamily="34" charset="0"/>
                <a:cs typeface="Arial" panose="020B0604020202020204" pitchFamily="34" charset="0"/>
                <a:sym typeface="Wingdings" panose="05000000000000000000" pitchFamily="2" charset="2"/>
              </a:rPr>
              <a:t>W</a:t>
            </a:r>
            <a:r>
              <a:rPr lang="en-CA" dirty="0">
                <a:solidFill>
                  <a:schemeClr val="bg1"/>
                </a:solidFill>
                <a:latin typeface="Arial" panose="020B0604020202020204" pitchFamily="34" charset="0"/>
                <a:cs typeface="Arial" panose="020B0604020202020204" pitchFamily="34" charset="0"/>
              </a:rPr>
              <a:t>eb scraping</a:t>
            </a:r>
          </a:p>
          <a:p>
            <a:pPr lvl="1"/>
            <a:r>
              <a:rPr lang="en-CA" dirty="0">
                <a:solidFill>
                  <a:schemeClr val="bg1"/>
                </a:solidFill>
                <a:latin typeface="Arial" panose="020B0604020202020204" pitchFamily="34" charset="0"/>
                <a:cs typeface="Arial" panose="020B0604020202020204" pitchFamily="34" charset="0"/>
              </a:rPr>
              <a:t>Geospatial data analysis</a:t>
            </a:r>
          </a:p>
          <a:p>
            <a:pPr lvl="1"/>
            <a:r>
              <a:rPr lang="en-CA" dirty="0">
                <a:solidFill>
                  <a:schemeClr val="bg1"/>
                </a:solidFill>
                <a:latin typeface="Arial" panose="020B0604020202020204" pitchFamily="34" charset="0"/>
                <a:cs typeface="Arial" panose="020B0604020202020204" pitchFamily="34" charset="0"/>
              </a:rPr>
              <a:t>Network Analysis</a:t>
            </a:r>
          </a:p>
          <a:p>
            <a:pPr lvl="1"/>
            <a:r>
              <a:rPr lang="en-CA" dirty="0">
                <a:solidFill>
                  <a:schemeClr val="bg1"/>
                </a:solidFill>
                <a:latin typeface="Arial" panose="020B0604020202020204" pitchFamily="34" charset="0"/>
                <a:cs typeface="Arial" panose="020B0604020202020204" pitchFamily="34" charset="0"/>
              </a:rPr>
              <a:t>ML (classification, regression, clustering)</a:t>
            </a:r>
          </a:p>
        </p:txBody>
      </p:sp>
      <p:pic>
        <p:nvPicPr>
          <p:cNvPr id="19" name="Picture 18">
            <a:extLst>
              <a:ext uri="{FF2B5EF4-FFF2-40B4-BE49-F238E27FC236}">
                <a16:creationId xmlns:a16="http://schemas.microsoft.com/office/drawing/2014/main" id="{B97356BE-4352-45A0-9E1D-64F37536F9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328574"/>
            <a:ext cx="266083" cy="266083"/>
          </a:xfrm>
          <a:prstGeom prst="rect">
            <a:avLst/>
          </a:prstGeom>
        </p:spPr>
      </p:pic>
      <p:pic>
        <p:nvPicPr>
          <p:cNvPr id="20" name="Picture 19">
            <a:extLst>
              <a:ext uri="{FF2B5EF4-FFF2-40B4-BE49-F238E27FC236}">
                <a16:creationId xmlns:a16="http://schemas.microsoft.com/office/drawing/2014/main" id="{66448698-C85A-43F6-AE51-AEC97FC645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671473"/>
            <a:ext cx="266083" cy="266083"/>
          </a:xfrm>
          <a:prstGeom prst="rect">
            <a:avLst/>
          </a:prstGeom>
        </p:spPr>
      </p:pic>
      <p:pic>
        <p:nvPicPr>
          <p:cNvPr id="21" name="Picture 20">
            <a:extLst>
              <a:ext uri="{FF2B5EF4-FFF2-40B4-BE49-F238E27FC236}">
                <a16:creationId xmlns:a16="http://schemas.microsoft.com/office/drawing/2014/main" id="{494C22F2-BBC6-43ED-94A7-F94AE3F41B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3014373"/>
            <a:ext cx="266083" cy="266083"/>
          </a:xfrm>
          <a:prstGeom prst="rect">
            <a:avLst/>
          </a:prstGeom>
        </p:spPr>
      </p:pic>
      <p:pic>
        <p:nvPicPr>
          <p:cNvPr id="22" name="Picture 21">
            <a:extLst>
              <a:ext uri="{FF2B5EF4-FFF2-40B4-BE49-F238E27FC236}">
                <a16:creationId xmlns:a16="http://schemas.microsoft.com/office/drawing/2014/main" id="{D6A0AAB4-867D-437C-862B-0658F289A2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357273"/>
            <a:ext cx="266083" cy="266083"/>
          </a:xfrm>
          <a:prstGeom prst="rect">
            <a:avLst/>
          </a:prstGeom>
        </p:spPr>
      </p:pic>
      <p:pic>
        <p:nvPicPr>
          <p:cNvPr id="23" name="Picture 22">
            <a:extLst>
              <a:ext uri="{FF2B5EF4-FFF2-40B4-BE49-F238E27FC236}">
                <a16:creationId xmlns:a16="http://schemas.microsoft.com/office/drawing/2014/main" id="{93F5E2EB-22CC-423B-9F07-9F54759C83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700172"/>
            <a:ext cx="266083" cy="266083"/>
          </a:xfrm>
          <a:prstGeom prst="rect">
            <a:avLst/>
          </a:prstGeom>
        </p:spPr>
      </p:pic>
    </p:spTree>
    <p:extLst>
      <p:ext uri="{BB962C8B-B14F-4D97-AF65-F5344CB8AC3E}">
        <p14:creationId xmlns:p14="http://schemas.microsoft.com/office/powerpoint/2010/main" val="23455232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59FE9B0F-7511-484B-B435-BBA38B516DE5}"/>
              </a:ext>
            </a:extLst>
          </p:cNvPr>
          <p:cNvSpPr txBox="1">
            <a:spLocks/>
          </p:cNvSpPr>
          <p:nvPr/>
        </p:nvSpPr>
        <p:spPr>
          <a:xfrm>
            <a:off x="990600" y="1489983"/>
            <a:ext cx="10515600" cy="483938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b="1" dirty="0">
                <a:solidFill>
                  <a:schemeClr val="bg2">
                    <a:lumMod val="25000"/>
                  </a:schemeClr>
                </a:solidFill>
                <a:latin typeface="Arial" panose="020B0604020202020204" pitchFamily="34" charset="0"/>
                <a:cs typeface="Arial" panose="020B0604020202020204" pitchFamily="34" charset="0"/>
              </a:rPr>
              <a:t>Case study </a:t>
            </a:r>
            <a:r>
              <a:rPr lang="en-CA" dirty="0">
                <a:solidFill>
                  <a:schemeClr val="bg2">
                    <a:lumMod val="25000"/>
                  </a:schemeClr>
                </a:solidFill>
                <a:latin typeface="Arial" panose="020B0604020202020204" pitchFamily="34" charset="0"/>
                <a:cs typeface="Arial" panose="020B0604020202020204" pitchFamily="34" charset="0"/>
              </a:rPr>
              <a:t>of </a:t>
            </a:r>
            <a:r>
              <a:rPr lang="en-CA" i="1" dirty="0">
                <a:solidFill>
                  <a:schemeClr val="bg2">
                    <a:lumMod val="25000"/>
                  </a:schemeClr>
                </a:solidFill>
                <a:latin typeface="Arial" panose="020B0604020202020204" pitchFamily="34" charset="0"/>
                <a:cs typeface="Arial" panose="020B0604020202020204" pitchFamily="34" charset="0"/>
              </a:rPr>
              <a:t>Justice For George Floyd</a:t>
            </a:r>
          </a:p>
          <a:p>
            <a:r>
              <a:rPr lang="en-CA" b="1" dirty="0">
                <a:solidFill>
                  <a:schemeClr val="bg2">
                    <a:lumMod val="25000"/>
                  </a:schemeClr>
                </a:solidFill>
                <a:latin typeface="Arial" panose="020B0604020202020204" pitchFamily="34" charset="0"/>
                <a:cs typeface="Arial" panose="020B0604020202020204" pitchFamily="34" charset="0"/>
              </a:rPr>
              <a:t>5 data-sets</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1M geo-located tweets data from Twitter API</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protest data from ACLED</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legislatives responses to policing from NCSL</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2016/2020 county/precinct level election results</a:t>
            </a:r>
          </a:p>
          <a:p>
            <a:pPr marL="457200" lvl="1" indent="0">
              <a:buNone/>
            </a:pPr>
            <a:r>
              <a:rPr lang="en-CA" dirty="0">
                <a:solidFill>
                  <a:schemeClr val="bg2">
                    <a:lumMod val="25000"/>
                  </a:schemeClr>
                </a:solidFill>
                <a:latin typeface="Arial" panose="020B0604020202020204" pitchFamily="34" charset="0"/>
                <a:cs typeface="Arial" panose="020B0604020202020204" pitchFamily="34" charset="0"/>
              </a:rPr>
              <a:t>2020 census demographic data</a:t>
            </a:r>
          </a:p>
          <a:p>
            <a:pPr marL="457200" lvl="1" indent="0">
              <a:buNone/>
            </a:pP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2">
                    <a:lumMod val="25000"/>
                  </a:schemeClr>
                </a:solidFill>
                <a:latin typeface="Arial" panose="020B0604020202020204" pitchFamily="34" charset="0"/>
                <a:cs typeface="Arial" panose="020B0604020202020204" pitchFamily="34" charset="0"/>
              </a:rPr>
              <a:t>Data Science approach</a:t>
            </a:r>
          </a:p>
          <a:p>
            <a:pPr lvl="1"/>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W</a:t>
            </a:r>
            <a:r>
              <a:rPr lang="en-CA" dirty="0">
                <a:solidFill>
                  <a:schemeClr val="bg2">
                    <a:lumMod val="25000"/>
                  </a:schemeClr>
                </a:solidFill>
                <a:latin typeface="Arial" panose="020B0604020202020204" pitchFamily="34" charset="0"/>
                <a:cs typeface="Arial" panose="020B0604020202020204" pitchFamily="34" charset="0"/>
              </a:rPr>
              <a:t>eb scraping</a:t>
            </a:r>
          </a:p>
          <a:p>
            <a:pPr lvl="1"/>
            <a:r>
              <a:rPr lang="en-CA" dirty="0">
                <a:solidFill>
                  <a:schemeClr val="bg2">
                    <a:lumMod val="25000"/>
                  </a:schemeClr>
                </a:solidFill>
                <a:latin typeface="Arial" panose="020B0604020202020204" pitchFamily="34" charset="0"/>
                <a:cs typeface="Arial" panose="020B0604020202020204" pitchFamily="34" charset="0"/>
              </a:rPr>
              <a:t>Geospatial data analysis</a:t>
            </a:r>
          </a:p>
          <a:p>
            <a:pPr lvl="1"/>
            <a:r>
              <a:rPr lang="en-CA" dirty="0">
                <a:solidFill>
                  <a:schemeClr val="bg2">
                    <a:lumMod val="25000"/>
                  </a:schemeClr>
                </a:solidFill>
                <a:latin typeface="Arial" panose="020B0604020202020204" pitchFamily="34" charset="0"/>
                <a:cs typeface="Arial" panose="020B0604020202020204" pitchFamily="34" charset="0"/>
              </a:rPr>
              <a:t>Network Analysis</a:t>
            </a:r>
          </a:p>
          <a:p>
            <a:pPr lvl="1"/>
            <a:r>
              <a:rPr lang="en-CA" dirty="0">
                <a:solidFill>
                  <a:schemeClr val="bg2">
                    <a:lumMod val="25000"/>
                  </a:schemeClr>
                </a:solidFill>
                <a:latin typeface="Arial" panose="020B0604020202020204" pitchFamily="34" charset="0"/>
                <a:cs typeface="Arial" panose="020B0604020202020204" pitchFamily="34" charset="0"/>
              </a:rPr>
              <a:t>ML (classification, regression, clustering)</a:t>
            </a:r>
          </a:p>
        </p:txBody>
      </p:sp>
      <p:sp>
        <p:nvSpPr>
          <p:cNvPr id="13" name="Title 1">
            <a:extLst>
              <a:ext uri="{FF2B5EF4-FFF2-40B4-BE49-F238E27FC236}">
                <a16:creationId xmlns:a16="http://schemas.microsoft.com/office/drawing/2014/main" id="{34DB2A52-1B60-4F96-9C9C-3036FBCA5947}"/>
              </a:ext>
            </a:extLst>
          </p:cNvPr>
          <p:cNvSpPr>
            <a:spLocks noGrp="1"/>
          </p:cNvSpPr>
          <p:nvPr>
            <p:ph type="title"/>
          </p:nvPr>
        </p:nvSpPr>
        <p:spPr>
          <a:xfrm>
            <a:off x="838200" y="365125"/>
            <a:ext cx="10515600" cy="1325563"/>
          </a:xfrm>
        </p:spPr>
        <p:txBody>
          <a:bodyPr/>
          <a:lstStyle/>
          <a:p>
            <a:r>
              <a:rPr lang="en-CA" b="1" dirty="0">
                <a:latin typeface="Arial" panose="020B0604020202020204" pitchFamily="34" charset="0"/>
                <a:cs typeface="Arial" panose="020B0604020202020204" pitchFamily="34" charset="0"/>
              </a:rPr>
              <a:t>Methods</a:t>
            </a:r>
          </a:p>
        </p:txBody>
      </p:sp>
      <p:sp>
        <p:nvSpPr>
          <p:cNvPr id="17" name="Oval 16">
            <a:extLst>
              <a:ext uri="{FF2B5EF4-FFF2-40B4-BE49-F238E27FC236}">
                <a16:creationId xmlns:a16="http://schemas.microsoft.com/office/drawing/2014/main" id="{E4200D75-1074-422B-80AB-BB0287F70254}"/>
              </a:ext>
            </a:extLst>
          </p:cNvPr>
          <p:cNvSpPr/>
          <p:nvPr/>
        </p:nvSpPr>
        <p:spPr>
          <a:xfrm>
            <a:off x="938211" y="3920445"/>
            <a:ext cx="5862639" cy="2461305"/>
          </a:xfrm>
          <a:prstGeom prst="ellipse">
            <a:avLst/>
          </a:prstGeom>
          <a:noFill/>
          <a:ln>
            <a:solidFill>
              <a:srgbClr val="E7E6E6">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chemeClr val="bg2"/>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486A75BE-15DE-491C-812F-CFB5DE98BF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328574"/>
            <a:ext cx="266083" cy="266083"/>
          </a:xfrm>
          <a:prstGeom prst="rect">
            <a:avLst/>
          </a:prstGeom>
        </p:spPr>
      </p:pic>
      <p:pic>
        <p:nvPicPr>
          <p:cNvPr id="9" name="Picture 8">
            <a:extLst>
              <a:ext uri="{FF2B5EF4-FFF2-40B4-BE49-F238E27FC236}">
                <a16:creationId xmlns:a16="http://schemas.microsoft.com/office/drawing/2014/main" id="{A2F717CB-3ECD-4B1F-9DF6-69541A9431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671473"/>
            <a:ext cx="266083" cy="266083"/>
          </a:xfrm>
          <a:prstGeom prst="rect">
            <a:avLst/>
          </a:prstGeom>
        </p:spPr>
      </p:pic>
      <p:pic>
        <p:nvPicPr>
          <p:cNvPr id="11" name="Picture 10">
            <a:extLst>
              <a:ext uri="{FF2B5EF4-FFF2-40B4-BE49-F238E27FC236}">
                <a16:creationId xmlns:a16="http://schemas.microsoft.com/office/drawing/2014/main" id="{0F7BDA8C-1433-4024-84A5-303CC76359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3014373"/>
            <a:ext cx="266083" cy="266083"/>
          </a:xfrm>
          <a:prstGeom prst="rect">
            <a:avLst/>
          </a:prstGeom>
        </p:spPr>
      </p:pic>
      <p:pic>
        <p:nvPicPr>
          <p:cNvPr id="12" name="Picture 11">
            <a:extLst>
              <a:ext uri="{FF2B5EF4-FFF2-40B4-BE49-F238E27FC236}">
                <a16:creationId xmlns:a16="http://schemas.microsoft.com/office/drawing/2014/main" id="{00F312DF-7D86-488B-8990-C4C7D57155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357273"/>
            <a:ext cx="266083" cy="266083"/>
          </a:xfrm>
          <a:prstGeom prst="rect">
            <a:avLst/>
          </a:prstGeom>
        </p:spPr>
      </p:pic>
      <p:pic>
        <p:nvPicPr>
          <p:cNvPr id="14" name="Picture 13">
            <a:extLst>
              <a:ext uri="{FF2B5EF4-FFF2-40B4-BE49-F238E27FC236}">
                <a16:creationId xmlns:a16="http://schemas.microsoft.com/office/drawing/2014/main" id="{A5FD6941-30C9-4558-9516-20DEDFD56B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700172"/>
            <a:ext cx="266083" cy="266083"/>
          </a:xfrm>
          <a:prstGeom prst="rect">
            <a:avLst/>
          </a:prstGeom>
        </p:spPr>
      </p:pic>
    </p:spTree>
    <p:extLst>
      <p:ext uri="{BB962C8B-B14F-4D97-AF65-F5344CB8AC3E}">
        <p14:creationId xmlns:p14="http://schemas.microsoft.com/office/powerpoint/2010/main" val="3257493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59FE9B0F-7511-484B-B435-BBA38B516DE5}"/>
              </a:ext>
            </a:extLst>
          </p:cNvPr>
          <p:cNvSpPr txBox="1">
            <a:spLocks/>
          </p:cNvSpPr>
          <p:nvPr/>
        </p:nvSpPr>
        <p:spPr>
          <a:xfrm>
            <a:off x="990600" y="1489983"/>
            <a:ext cx="10515600" cy="483938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b="1" dirty="0">
                <a:solidFill>
                  <a:schemeClr val="bg2">
                    <a:lumMod val="25000"/>
                  </a:schemeClr>
                </a:solidFill>
                <a:latin typeface="Arial" panose="020B0604020202020204" pitchFamily="34" charset="0"/>
                <a:cs typeface="Arial" panose="020B0604020202020204" pitchFamily="34" charset="0"/>
              </a:rPr>
              <a:t>Case study </a:t>
            </a:r>
            <a:r>
              <a:rPr lang="en-CA" dirty="0">
                <a:solidFill>
                  <a:schemeClr val="bg2">
                    <a:lumMod val="25000"/>
                  </a:schemeClr>
                </a:solidFill>
                <a:latin typeface="Arial" panose="020B0604020202020204" pitchFamily="34" charset="0"/>
                <a:cs typeface="Arial" panose="020B0604020202020204" pitchFamily="34" charset="0"/>
              </a:rPr>
              <a:t>of </a:t>
            </a:r>
            <a:r>
              <a:rPr lang="en-CA" i="1" dirty="0">
                <a:solidFill>
                  <a:schemeClr val="bg2">
                    <a:lumMod val="25000"/>
                  </a:schemeClr>
                </a:solidFill>
                <a:latin typeface="Arial" panose="020B0604020202020204" pitchFamily="34" charset="0"/>
                <a:cs typeface="Arial" panose="020B0604020202020204" pitchFamily="34" charset="0"/>
              </a:rPr>
              <a:t>Justice For George Floyd</a:t>
            </a:r>
          </a:p>
          <a:p>
            <a:r>
              <a:rPr lang="en-CA" b="1" dirty="0">
                <a:solidFill>
                  <a:schemeClr val="bg2">
                    <a:lumMod val="25000"/>
                  </a:schemeClr>
                </a:solidFill>
                <a:latin typeface="Arial" panose="020B0604020202020204" pitchFamily="34" charset="0"/>
                <a:cs typeface="Arial" panose="020B0604020202020204" pitchFamily="34" charset="0"/>
              </a:rPr>
              <a:t>5 data-sets</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1M geo-located tweets data from Twitter API</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protest data from ACLED</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legislatives responses to policing from NCSL</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2016/2020 county/precinct level election results</a:t>
            </a:r>
          </a:p>
          <a:p>
            <a:pPr marL="457200" lvl="1" indent="0">
              <a:buNone/>
            </a:pPr>
            <a:r>
              <a:rPr lang="en-CA" dirty="0">
                <a:solidFill>
                  <a:schemeClr val="bg2">
                    <a:lumMod val="25000"/>
                  </a:schemeClr>
                </a:solidFill>
                <a:latin typeface="Arial" panose="020B0604020202020204" pitchFamily="34" charset="0"/>
                <a:cs typeface="Arial" panose="020B0604020202020204" pitchFamily="34" charset="0"/>
              </a:rPr>
              <a:t>2020 census demographic data</a:t>
            </a:r>
          </a:p>
          <a:p>
            <a:pPr marL="457200" lvl="1" indent="0">
              <a:buNone/>
            </a:pP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2">
                    <a:lumMod val="25000"/>
                  </a:schemeClr>
                </a:solidFill>
                <a:latin typeface="Arial" panose="020B0604020202020204" pitchFamily="34" charset="0"/>
                <a:cs typeface="Arial" panose="020B0604020202020204" pitchFamily="34" charset="0"/>
              </a:rPr>
              <a:t>Data Science approach</a:t>
            </a:r>
          </a:p>
          <a:p>
            <a:pPr lvl="1"/>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W</a:t>
            </a:r>
            <a:r>
              <a:rPr lang="en-CA" dirty="0">
                <a:solidFill>
                  <a:schemeClr val="bg2">
                    <a:lumMod val="25000"/>
                  </a:schemeClr>
                </a:solidFill>
                <a:latin typeface="Arial" panose="020B0604020202020204" pitchFamily="34" charset="0"/>
                <a:cs typeface="Arial" panose="020B0604020202020204" pitchFamily="34" charset="0"/>
              </a:rPr>
              <a:t>eb scraping</a:t>
            </a:r>
          </a:p>
          <a:p>
            <a:pPr lvl="1"/>
            <a:r>
              <a:rPr lang="en-CA" dirty="0">
                <a:solidFill>
                  <a:schemeClr val="bg2">
                    <a:lumMod val="25000"/>
                  </a:schemeClr>
                </a:solidFill>
                <a:latin typeface="Arial" panose="020B0604020202020204" pitchFamily="34" charset="0"/>
                <a:cs typeface="Arial" panose="020B0604020202020204" pitchFamily="34" charset="0"/>
              </a:rPr>
              <a:t>Geospatial data analysis</a:t>
            </a:r>
          </a:p>
          <a:p>
            <a:pPr lvl="1"/>
            <a:r>
              <a:rPr lang="en-CA" dirty="0">
                <a:solidFill>
                  <a:schemeClr val="bg2">
                    <a:lumMod val="25000"/>
                  </a:schemeClr>
                </a:solidFill>
                <a:latin typeface="Arial" panose="020B0604020202020204" pitchFamily="34" charset="0"/>
                <a:cs typeface="Arial" panose="020B0604020202020204" pitchFamily="34" charset="0"/>
              </a:rPr>
              <a:t>Network Analysis</a:t>
            </a:r>
          </a:p>
          <a:p>
            <a:pPr lvl="1"/>
            <a:r>
              <a:rPr lang="en-CA" dirty="0">
                <a:solidFill>
                  <a:schemeClr val="bg2">
                    <a:lumMod val="25000"/>
                  </a:schemeClr>
                </a:solidFill>
                <a:latin typeface="Arial" panose="020B0604020202020204" pitchFamily="34" charset="0"/>
                <a:cs typeface="Arial" panose="020B0604020202020204" pitchFamily="34" charset="0"/>
              </a:rPr>
              <a:t>ML (classification, regression, clustering)</a:t>
            </a:r>
          </a:p>
        </p:txBody>
      </p:sp>
      <p:sp>
        <p:nvSpPr>
          <p:cNvPr id="13" name="Title 1">
            <a:extLst>
              <a:ext uri="{FF2B5EF4-FFF2-40B4-BE49-F238E27FC236}">
                <a16:creationId xmlns:a16="http://schemas.microsoft.com/office/drawing/2014/main" id="{34DB2A52-1B60-4F96-9C9C-3036FBCA5947}"/>
              </a:ext>
            </a:extLst>
          </p:cNvPr>
          <p:cNvSpPr>
            <a:spLocks noGrp="1"/>
          </p:cNvSpPr>
          <p:nvPr>
            <p:ph type="title"/>
          </p:nvPr>
        </p:nvSpPr>
        <p:spPr>
          <a:xfrm>
            <a:off x="838200" y="365125"/>
            <a:ext cx="10515600" cy="1325563"/>
          </a:xfrm>
        </p:spPr>
        <p:txBody>
          <a:bodyPr/>
          <a:lstStyle/>
          <a:p>
            <a:r>
              <a:rPr lang="en-CA" b="1" dirty="0">
                <a:latin typeface="Arial" panose="020B0604020202020204" pitchFamily="34" charset="0"/>
                <a:cs typeface="Arial" panose="020B0604020202020204" pitchFamily="34" charset="0"/>
              </a:rPr>
              <a:t>Methods</a:t>
            </a:r>
          </a:p>
        </p:txBody>
      </p:sp>
      <p:cxnSp>
        <p:nvCxnSpPr>
          <p:cNvPr id="15" name="Connector: Curved 14">
            <a:extLst>
              <a:ext uri="{FF2B5EF4-FFF2-40B4-BE49-F238E27FC236}">
                <a16:creationId xmlns:a16="http://schemas.microsoft.com/office/drawing/2014/main" id="{8862AD43-1807-43ED-A60F-27AF8F23F437}"/>
              </a:ext>
            </a:extLst>
          </p:cNvPr>
          <p:cNvCxnSpPr>
            <a:cxnSpLocks/>
            <a:stCxn id="17" idx="3"/>
            <a:endCxn id="17" idx="1"/>
          </p:cNvCxnSpPr>
          <p:nvPr/>
        </p:nvCxnSpPr>
        <p:spPr>
          <a:xfrm rot="5400000" flipH="1">
            <a:off x="926572" y="5151098"/>
            <a:ext cx="1740405" cy="12700"/>
          </a:xfrm>
          <a:prstGeom prst="curvedConnector5">
            <a:avLst>
              <a:gd name="adj1" fmla="val -13135"/>
              <a:gd name="adj2" fmla="val 8376693"/>
              <a:gd name="adj3" fmla="val 105629"/>
            </a:avLst>
          </a:prstGeom>
          <a:ln w="31750">
            <a:solidFill>
              <a:schemeClr val="accent4"/>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A33D9CA9-8D00-4A4F-936D-FBE1B0C7D18D}"/>
              </a:ext>
            </a:extLst>
          </p:cNvPr>
          <p:cNvCxnSpPr>
            <a:cxnSpLocks/>
            <a:stCxn id="17" idx="7"/>
            <a:endCxn id="17" idx="5"/>
          </p:cNvCxnSpPr>
          <p:nvPr/>
        </p:nvCxnSpPr>
        <p:spPr>
          <a:xfrm rot="16200000" flipH="1">
            <a:off x="5072083" y="5151097"/>
            <a:ext cx="1740405" cy="12700"/>
          </a:xfrm>
          <a:prstGeom prst="curvedConnector5">
            <a:avLst>
              <a:gd name="adj1" fmla="val 7036"/>
              <a:gd name="adj2" fmla="val 12691433"/>
              <a:gd name="adj3" fmla="val 113135"/>
            </a:avLst>
          </a:prstGeom>
          <a:ln w="31750">
            <a:solidFill>
              <a:schemeClr val="accent4"/>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4200D75-1074-422B-80AB-BB0287F70254}"/>
              </a:ext>
            </a:extLst>
          </p:cNvPr>
          <p:cNvSpPr/>
          <p:nvPr/>
        </p:nvSpPr>
        <p:spPr>
          <a:xfrm>
            <a:off x="938211" y="3920445"/>
            <a:ext cx="5862639" cy="2461305"/>
          </a:xfrm>
          <a:prstGeom prst="ellipse">
            <a:avLst/>
          </a:prstGeom>
          <a:noFill/>
          <a:ln>
            <a:solidFill>
              <a:srgbClr val="E7E6E6">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chemeClr val="bg2"/>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38338B22-451A-40E6-AABD-D7BD893B003C}"/>
              </a:ext>
            </a:extLst>
          </p:cNvPr>
          <p:cNvSpPr txBox="1"/>
          <p:nvPr/>
        </p:nvSpPr>
        <p:spPr>
          <a:xfrm>
            <a:off x="7600674" y="5215216"/>
            <a:ext cx="2595563" cy="369332"/>
          </a:xfrm>
          <a:prstGeom prst="rect">
            <a:avLst/>
          </a:prstGeom>
          <a:noFill/>
        </p:spPr>
        <p:txBody>
          <a:bodyPr wrap="square" rtlCol="0">
            <a:spAutoFit/>
          </a:bodyPr>
          <a:lstStyle/>
          <a:p>
            <a:r>
              <a:rPr lang="en-CA" b="1" dirty="0">
                <a:solidFill>
                  <a:schemeClr val="accent4"/>
                </a:solidFill>
                <a:latin typeface="Arial" panose="020B0604020202020204" pitchFamily="34" charset="0"/>
                <a:cs typeface="Arial" panose="020B0604020202020204" pitchFamily="34" charset="0"/>
              </a:rPr>
              <a:t>iterative process</a:t>
            </a:r>
          </a:p>
        </p:txBody>
      </p:sp>
      <p:pic>
        <p:nvPicPr>
          <p:cNvPr id="8" name="Picture 7">
            <a:extLst>
              <a:ext uri="{FF2B5EF4-FFF2-40B4-BE49-F238E27FC236}">
                <a16:creationId xmlns:a16="http://schemas.microsoft.com/office/drawing/2014/main" id="{486A75BE-15DE-491C-812F-CFB5DE98BF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328574"/>
            <a:ext cx="266083" cy="266083"/>
          </a:xfrm>
          <a:prstGeom prst="rect">
            <a:avLst/>
          </a:prstGeom>
        </p:spPr>
      </p:pic>
      <p:pic>
        <p:nvPicPr>
          <p:cNvPr id="9" name="Picture 8">
            <a:extLst>
              <a:ext uri="{FF2B5EF4-FFF2-40B4-BE49-F238E27FC236}">
                <a16:creationId xmlns:a16="http://schemas.microsoft.com/office/drawing/2014/main" id="{A2F717CB-3ECD-4B1F-9DF6-69541A9431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671473"/>
            <a:ext cx="266083" cy="266083"/>
          </a:xfrm>
          <a:prstGeom prst="rect">
            <a:avLst/>
          </a:prstGeom>
        </p:spPr>
      </p:pic>
      <p:pic>
        <p:nvPicPr>
          <p:cNvPr id="11" name="Picture 10">
            <a:extLst>
              <a:ext uri="{FF2B5EF4-FFF2-40B4-BE49-F238E27FC236}">
                <a16:creationId xmlns:a16="http://schemas.microsoft.com/office/drawing/2014/main" id="{0F7BDA8C-1433-4024-84A5-303CC76359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3014373"/>
            <a:ext cx="266083" cy="266083"/>
          </a:xfrm>
          <a:prstGeom prst="rect">
            <a:avLst/>
          </a:prstGeom>
        </p:spPr>
      </p:pic>
      <p:pic>
        <p:nvPicPr>
          <p:cNvPr id="12" name="Picture 11">
            <a:extLst>
              <a:ext uri="{FF2B5EF4-FFF2-40B4-BE49-F238E27FC236}">
                <a16:creationId xmlns:a16="http://schemas.microsoft.com/office/drawing/2014/main" id="{00F312DF-7D86-488B-8990-C4C7D57155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357273"/>
            <a:ext cx="266083" cy="266083"/>
          </a:xfrm>
          <a:prstGeom prst="rect">
            <a:avLst/>
          </a:prstGeom>
        </p:spPr>
      </p:pic>
      <p:pic>
        <p:nvPicPr>
          <p:cNvPr id="14" name="Picture 13">
            <a:extLst>
              <a:ext uri="{FF2B5EF4-FFF2-40B4-BE49-F238E27FC236}">
                <a16:creationId xmlns:a16="http://schemas.microsoft.com/office/drawing/2014/main" id="{A5FD6941-30C9-4558-9516-20DEDFD56B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700172"/>
            <a:ext cx="266083" cy="266083"/>
          </a:xfrm>
          <a:prstGeom prst="rect">
            <a:avLst/>
          </a:prstGeom>
        </p:spPr>
      </p:pic>
    </p:spTree>
    <p:extLst>
      <p:ext uri="{BB962C8B-B14F-4D97-AF65-F5344CB8AC3E}">
        <p14:creationId xmlns:p14="http://schemas.microsoft.com/office/powerpoint/2010/main" val="35729089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17FF46EB-5285-4491-B858-4CE3B2ED45D6}"/>
              </a:ext>
            </a:extLst>
          </p:cNvPr>
          <p:cNvSpPr txBox="1"/>
          <p:nvPr/>
        </p:nvSpPr>
        <p:spPr>
          <a:xfrm>
            <a:off x="135395" y="2185673"/>
            <a:ext cx="3510719" cy="1938992"/>
          </a:xfrm>
          <a:prstGeom prst="rect">
            <a:avLst/>
          </a:prstGeom>
          <a:noFill/>
        </p:spPr>
        <p:txBody>
          <a:bodyPr wrap="square" rtlCol="0">
            <a:spAutoFit/>
          </a:bodyPr>
          <a:lstStyle/>
          <a:p>
            <a:r>
              <a:rPr lang="en-CA" sz="2400" dirty="0">
                <a:latin typeface="Arial" panose="020B0604020202020204" pitchFamily="34" charset="0"/>
                <a:cs typeface="Arial" panose="020B0604020202020204" pitchFamily="34" charset="0"/>
              </a:rPr>
              <a:t>How can location-based hashtag activism influence place-specific political processes in the United States?</a:t>
            </a:r>
          </a:p>
        </p:txBody>
      </p: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a:stCxn id="20" idx="0"/>
          </p:cNvCxnSpPr>
          <p:nvPr/>
        </p:nvCxnSpPr>
        <p:spPr>
          <a:xfrm rot="16200000" flipV="1">
            <a:off x="5969770" y="5392315"/>
            <a:ext cx="402772" cy="1"/>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pic>
        <p:nvPicPr>
          <p:cNvPr id="29" name="Picture 28" descr="Icon&#10;&#10;Description automatically generated">
            <a:extLst>
              <a:ext uri="{FF2B5EF4-FFF2-40B4-BE49-F238E27FC236}">
                <a16:creationId xmlns:a16="http://schemas.microsoft.com/office/drawing/2014/main" id="{C4D056A0-15DE-49EB-876A-25CB050E15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30" name="Picture 29" descr="Icon&#10;&#10;Description automatically generated">
            <a:extLst>
              <a:ext uri="{FF2B5EF4-FFF2-40B4-BE49-F238E27FC236}">
                <a16:creationId xmlns:a16="http://schemas.microsoft.com/office/drawing/2014/main" id="{E3913364-C5B3-434C-8AA3-5D063F39CC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Tree>
    <p:extLst>
      <p:ext uri="{BB962C8B-B14F-4D97-AF65-F5344CB8AC3E}">
        <p14:creationId xmlns:p14="http://schemas.microsoft.com/office/powerpoint/2010/main" val="811272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bg2">
                    <a:lumMod val="25000"/>
                  </a:schemeClr>
                </a:solidFill>
                <a:latin typeface="Arial" panose="020B0604020202020204" pitchFamily="34" charset="0"/>
                <a:cs typeface="Arial" panose="020B0604020202020204" pitchFamily="34" charset="0"/>
              </a:rPr>
              <a:t>Physical protest</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2">
                    <a:lumMod val="25000"/>
                  </a:schemeClr>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2">
                    <a:lumMod val="25000"/>
                  </a:schemeClr>
                </a:solidFill>
                <a:latin typeface="Arial" panose="020B0604020202020204" pitchFamily="34" charset="0"/>
                <a:cs typeface="Arial" panose="020B0604020202020204" pitchFamily="34" charset="0"/>
              </a:rPr>
              <a:t>Hashtag Activism</a:t>
            </a:r>
          </a:p>
        </p:txBody>
      </p: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78D3F6E-2CE8-4081-835A-53D952DB82FF}"/>
              </a:ext>
            </a:extLst>
          </p:cNvPr>
          <p:cNvSpPr txBox="1"/>
          <p:nvPr/>
        </p:nvSpPr>
        <p:spPr>
          <a:xfrm>
            <a:off x="8779824" y="2216622"/>
            <a:ext cx="3308997" cy="923330"/>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12" name="TextBox 11">
            <a:extLst>
              <a:ext uri="{FF2B5EF4-FFF2-40B4-BE49-F238E27FC236}">
                <a16:creationId xmlns:a16="http://schemas.microsoft.com/office/drawing/2014/main" id="{AA93DE0C-F04F-4514-80DD-5C52D4A842C9}"/>
              </a:ext>
            </a:extLst>
          </p:cNvPr>
          <p:cNvSpPr txBox="1"/>
          <p:nvPr/>
        </p:nvSpPr>
        <p:spPr>
          <a:xfrm>
            <a:off x="135395" y="2185673"/>
            <a:ext cx="3510719" cy="1938992"/>
          </a:xfrm>
          <a:prstGeom prst="rect">
            <a:avLst/>
          </a:prstGeom>
          <a:noFill/>
        </p:spPr>
        <p:txBody>
          <a:bodyPr wrap="square" rtlCol="0">
            <a:spAutoFit/>
          </a:bodyPr>
          <a:lstStyle/>
          <a:p>
            <a:r>
              <a:rPr lang="en-CA" sz="2400" dirty="0">
                <a:solidFill>
                  <a:schemeClr val="bg2">
                    <a:lumMod val="75000"/>
                  </a:schemeClr>
                </a:solidFill>
                <a:latin typeface="Arial" panose="020B0604020202020204" pitchFamily="34" charset="0"/>
                <a:cs typeface="Arial" panose="020B0604020202020204" pitchFamily="34" charset="0"/>
              </a:rPr>
              <a:t>How can location-based hashtag activism influence place-specific political processes in the United States?</a:t>
            </a:r>
          </a:p>
        </p:txBody>
      </p:sp>
      <p:pic>
        <p:nvPicPr>
          <p:cNvPr id="9" name="Picture 8" descr="Icon&#10;&#10;Description automatically generated">
            <a:extLst>
              <a:ext uri="{FF2B5EF4-FFF2-40B4-BE49-F238E27FC236}">
                <a16:creationId xmlns:a16="http://schemas.microsoft.com/office/drawing/2014/main" id="{C634D96A-7EEB-41B5-9AA3-DBA8E6A104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10" name="Picture 9" descr="Icon&#10;&#10;Description automatically generated">
            <a:extLst>
              <a:ext uri="{FF2B5EF4-FFF2-40B4-BE49-F238E27FC236}">
                <a16:creationId xmlns:a16="http://schemas.microsoft.com/office/drawing/2014/main" id="{33724221-3604-4168-AA3B-2206DA7E74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Tree>
    <p:extLst>
      <p:ext uri="{BB962C8B-B14F-4D97-AF65-F5344CB8AC3E}">
        <p14:creationId xmlns:p14="http://schemas.microsoft.com/office/powerpoint/2010/main" val="28624417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E83433-13B5-4A7F-BB6B-D95EC0B9E311}"/>
              </a:ext>
            </a:extLst>
          </p:cNvPr>
          <p:cNvPicPr>
            <a:picLocks noChangeAspect="1"/>
          </p:cNvPicPr>
          <p:nvPr/>
        </p:nvPicPr>
        <p:blipFill>
          <a:blip r:embed="rId3"/>
          <a:stretch>
            <a:fillRect/>
          </a:stretch>
        </p:blipFill>
        <p:spPr>
          <a:xfrm>
            <a:off x="300919" y="550506"/>
            <a:ext cx="11590162" cy="6042776"/>
          </a:xfrm>
          <a:prstGeom prst="rect">
            <a:avLst/>
          </a:prstGeom>
        </p:spPr>
      </p:pic>
    </p:spTree>
    <p:extLst>
      <p:ext uri="{BB962C8B-B14F-4D97-AF65-F5344CB8AC3E}">
        <p14:creationId xmlns:p14="http://schemas.microsoft.com/office/powerpoint/2010/main" val="345434184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E83433-13B5-4A7F-BB6B-D95EC0B9E311}"/>
              </a:ext>
            </a:extLst>
          </p:cNvPr>
          <p:cNvPicPr>
            <a:picLocks noChangeAspect="1"/>
          </p:cNvPicPr>
          <p:nvPr/>
        </p:nvPicPr>
        <p:blipFill>
          <a:blip r:embed="rId3">
            <a:alphaModFix amt="20000"/>
          </a:blip>
          <a:stretch>
            <a:fillRect/>
          </a:stretch>
        </p:blipFill>
        <p:spPr>
          <a:xfrm>
            <a:off x="300919" y="550506"/>
            <a:ext cx="11590162" cy="6042776"/>
          </a:xfrm>
          <a:prstGeom prst="rect">
            <a:avLst/>
          </a:prstGeom>
        </p:spPr>
      </p:pic>
      <p:sp>
        <p:nvSpPr>
          <p:cNvPr id="3" name="Oval 2">
            <a:extLst>
              <a:ext uri="{FF2B5EF4-FFF2-40B4-BE49-F238E27FC236}">
                <a16:creationId xmlns:a16="http://schemas.microsoft.com/office/drawing/2014/main" id="{C8A2350F-D8B9-4469-9820-E2B335A45D44}"/>
              </a:ext>
            </a:extLst>
          </p:cNvPr>
          <p:cNvSpPr/>
          <p:nvPr/>
        </p:nvSpPr>
        <p:spPr>
          <a:xfrm>
            <a:off x="6517246" y="3429000"/>
            <a:ext cx="1773586" cy="118568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dirty="0">
                <a:solidFill>
                  <a:schemeClr val="tx1"/>
                </a:solidFill>
                <a:latin typeface="Arial" panose="020B0604020202020204" pitchFamily="34" charset="0"/>
                <a:cs typeface="Arial" panose="020B0604020202020204" pitchFamily="34" charset="0"/>
              </a:rPr>
              <a:t>Physical Protest</a:t>
            </a:r>
          </a:p>
        </p:txBody>
      </p:sp>
      <p:sp>
        <p:nvSpPr>
          <p:cNvPr id="4" name="Oval 3">
            <a:extLst>
              <a:ext uri="{FF2B5EF4-FFF2-40B4-BE49-F238E27FC236}">
                <a16:creationId xmlns:a16="http://schemas.microsoft.com/office/drawing/2014/main" id="{6C186D68-4AA1-4E49-800F-80981B840014}"/>
              </a:ext>
            </a:extLst>
          </p:cNvPr>
          <p:cNvSpPr/>
          <p:nvPr/>
        </p:nvSpPr>
        <p:spPr>
          <a:xfrm>
            <a:off x="3454278" y="3465739"/>
            <a:ext cx="1779526" cy="118568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dirty="0">
                <a:solidFill>
                  <a:schemeClr val="tx1"/>
                </a:solidFill>
                <a:latin typeface="Arial" panose="020B0604020202020204" pitchFamily="34" charset="0"/>
                <a:cs typeface="Arial" panose="020B0604020202020204" pitchFamily="34" charset="0"/>
              </a:rPr>
              <a:t>Digital Protest</a:t>
            </a:r>
          </a:p>
        </p:txBody>
      </p:sp>
      <p:cxnSp>
        <p:nvCxnSpPr>
          <p:cNvPr id="6" name="Connector: Curved 5">
            <a:extLst>
              <a:ext uri="{FF2B5EF4-FFF2-40B4-BE49-F238E27FC236}">
                <a16:creationId xmlns:a16="http://schemas.microsoft.com/office/drawing/2014/main" id="{196C3E49-61DB-4FB3-8409-E1F3310E3551}"/>
              </a:ext>
            </a:extLst>
          </p:cNvPr>
          <p:cNvCxnSpPr>
            <a:cxnSpLocks/>
            <a:stCxn id="4" idx="7"/>
            <a:endCxn id="3" idx="1"/>
          </p:cNvCxnSpPr>
          <p:nvPr/>
        </p:nvCxnSpPr>
        <p:spPr>
          <a:xfrm rot="5400000" flipH="1" flipV="1">
            <a:off x="5856721" y="2719117"/>
            <a:ext cx="36739" cy="1803784"/>
          </a:xfrm>
          <a:prstGeom prst="curvedConnector3">
            <a:avLst>
              <a:gd name="adj1" fmla="val 1194856"/>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7" name="Connector: Curved 6">
            <a:extLst>
              <a:ext uri="{FF2B5EF4-FFF2-40B4-BE49-F238E27FC236}">
                <a16:creationId xmlns:a16="http://schemas.microsoft.com/office/drawing/2014/main" id="{7B3E08BC-A0CA-4422-B631-724FF85BF61C}"/>
              </a:ext>
            </a:extLst>
          </p:cNvPr>
          <p:cNvCxnSpPr>
            <a:cxnSpLocks/>
            <a:stCxn id="3" idx="3"/>
            <a:endCxn id="4" idx="5"/>
          </p:cNvCxnSpPr>
          <p:nvPr/>
        </p:nvCxnSpPr>
        <p:spPr>
          <a:xfrm rot="5400000">
            <a:off x="5856721" y="3557518"/>
            <a:ext cx="36739" cy="1803784"/>
          </a:xfrm>
          <a:prstGeom prst="curvedConnector3">
            <a:avLst>
              <a:gd name="adj1" fmla="val 1194856"/>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B8CEB97-35C9-4758-A896-DAE57086DFED}"/>
              </a:ext>
            </a:extLst>
          </p:cNvPr>
          <p:cNvSpPr txBox="1"/>
          <p:nvPr/>
        </p:nvSpPr>
        <p:spPr>
          <a:xfrm>
            <a:off x="6131379" y="3255361"/>
            <a:ext cx="579665" cy="646331"/>
          </a:xfrm>
          <a:prstGeom prst="rect">
            <a:avLst/>
          </a:prstGeom>
          <a:noFill/>
        </p:spPr>
        <p:txBody>
          <a:bodyPr wrap="square" rtlCol="0">
            <a:spAutoFit/>
          </a:bodyPr>
          <a:lstStyle/>
          <a:p>
            <a:pPr algn="ctr"/>
            <a:r>
              <a:rPr lang="en-CA" sz="3600" dirty="0">
                <a:solidFill>
                  <a:srgbClr val="FF0000"/>
                </a:solidFill>
                <a:latin typeface="Arial" panose="020B0604020202020204" pitchFamily="34" charset="0"/>
                <a:cs typeface="Arial" panose="020B0604020202020204" pitchFamily="34" charset="0"/>
              </a:rPr>
              <a:t>+</a:t>
            </a:r>
          </a:p>
        </p:txBody>
      </p:sp>
      <p:sp>
        <p:nvSpPr>
          <p:cNvPr id="9" name="TextBox 8">
            <a:extLst>
              <a:ext uri="{FF2B5EF4-FFF2-40B4-BE49-F238E27FC236}">
                <a16:creationId xmlns:a16="http://schemas.microsoft.com/office/drawing/2014/main" id="{8C9876D0-2023-4FB8-B1B6-A8CBE7147E31}"/>
              </a:ext>
            </a:extLst>
          </p:cNvPr>
          <p:cNvSpPr txBox="1"/>
          <p:nvPr/>
        </p:nvSpPr>
        <p:spPr>
          <a:xfrm>
            <a:off x="4973198" y="4154614"/>
            <a:ext cx="579665" cy="646331"/>
          </a:xfrm>
          <a:prstGeom prst="rect">
            <a:avLst/>
          </a:prstGeom>
          <a:noFill/>
        </p:spPr>
        <p:txBody>
          <a:bodyPr wrap="square" rtlCol="0">
            <a:spAutoFit/>
          </a:bodyPr>
          <a:lstStyle/>
          <a:p>
            <a:pPr algn="ctr"/>
            <a:r>
              <a:rPr lang="en-CA" sz="3600" dirty="0">
                <a:solidFill>
                  <a:srgbClr val="FF0000"/>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3425737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4C383A-BEF7-4D10-880D-00AEA3082111}"/>
              </a:ext>
            </a:extLst>
          </p:cNvPr>
          <p:cNvPicPr>
            <a:picLocks noChangeAspect="1"/>
          </p:cNvPicPr>
          <p:nvPr/>
        </p:nvPicPr>
        <p:blipFill>
          <a:blip r:embed="rId3"/>
          <a:stretch>
            <a:fillRect/>
          </a:stretch>
        </p:blipFill>
        <p:spPr>
          <a:xfrm>
            <a:off x="1377195" y="98905"/>
            <a:ext cx="9437609" cy="6759095"/>
          </a:xfrm>
          <a:prstGeom prst="rect">
            <a:avLst/>
          </a:prstGeom>
        </p:spPr>
      </p:pic>
    </p:spTree>
    <p:extLst>
      <p:ext uri="{BB962C8B-B14F-4D97-AF65-F5344CB8AC3E}">
        <p14:creationId xmlns:p14="http://schemas.microsoft.com/office/powerpoint/2010/main" val="38697314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C161A4-ED86-439A-A994-44FBFCB761B1}"/>
              </a:ext>
            </a:extLst>
          </p:cNvPr>
          <p:cNvPicPr>
            <a:picLocks noChangeAspect="1"/>
          </p:cNvPicPr>
          <p:nvPr/>
        </p:nvPicPr>
        <p:blipFill>
          <a:blip r:embed="rId3"/>
          <a:stretch>
            <a:fillRect/>
          </a:stretch>
        </p:blipFill>
        <p:spPr>
          <a:xfrm>
            <a:off x="363484" y="352424"/>
            <a:ext cx="6793861" cy="6338887"/>
          </a:xfrm>
          <a:prstGeom prst="rect">
            <a:avLst/>
          </a:prstGeom>
        </p:spPr>
      </p:pic>
      <p:sp>
        <p:nvSpPr>
          <p:cNvPr id="7" name="TextBox 6">
            <a:extLst>
              <a:ext uri="{FF2B5EF4-FFF2-40B4-BE49-F238E27FC236}">
                <a16:creationId xmlns:a16="http://schemas.microsoft.com/office/drawing/2014/main" id="{BFBF9C3D-BC4A-427F-852B-338189A2CA5B}"/>
              </a:ext>
            </a:extLst>
          </p:cNvPr>
          <p:cNvSpPr txBox="1"/>
          <p:nvPr/>
        </p:nvSpPr>
        <p:spPr>
          <a:xfrm>
            <a:off x="7157345" y="2459504"/>
            <a:ext cx="4619637" cy="1938992"/>
          </a:xfrm>
          <a:prstGeom prst="rect">
            <a:avLst/>
          </a:prstGeom>
          <a:noFill/>
        </p:spPr>
        <p:txBody>
          <a:bodyPr wrap="square" rtlCol="0">
            <a:spAutoFit/>
          </a:bodyPr>
          <a:lstStyle/>
          <a:p>
            <a:r>
              <a:rPr lang="en-CA" sz="2400" b="1" dirty="0">
                <a:latin typeface="Arial" panose="020B0604020202020204" pitchFamily="34" charset="0"/>
                <a:cs typeface="Arial" panose="020B0604020202020204" pitchFamily="34" charset="0"/>
              </a:rPr>
              <a:t>spatial mismatch</a:t>
            </a:r>
          </a:p>
          <a:p>
            <a:pPr marL="342900" indent="-342900">
              <a:buFont typeface="Arial" panose="020B0604020202020204" pitchFamily="34" charset="0"/>
              <a:buChar char="•"/>
            </a:pPr>
            <a:endParaRPr lang="en-CA" sz="2400" dirty="0">
              <a:latin typeface="Arial" panose="020B0604020202020204" pitchFamily="34" charset="0"/>
              <a:cs typeface="Arial" panose="020B0604020202020204" pitchFamily="34" charset="0"/>
            </a:endParaRPr>
          </a:p>
          <a:p>
            <a:pPr algn="ctr"/>
            <a:r>
              <a:rPr lang="en-CA" sz="2400" dirty="0">
                <a:latin typeface="Arial" panose="020B0604020202020204" pitchFamily="34" charset="0"/>
                <a:cs typeface="Arial" panose="020B0604020202020204" pitchFamily="34" charset="0"/>
              </a:rPr>
              <a:t>digital protest in county x </a:t>
            </a:r>
          </a:p>
          <a:p>
            <a:pPr algn="ctr"/>
            <a:r>
              <a:rPr lang="en-CA" sz="2400" b="1" dirty="0">
                <a:latin typeface="Arial" panose="020B0604020202020204" pitchFamily="34" charset="0"/>
                <a:cs typeface="Arial" panose="020B0604020202020204" pitchFamily="34" charset="0"/>
              </a:rPr>
              <a:t>!=</a:t>
            </a:r>
            <a:r>
              <a:rPr lang="en-CA" sz="2400" dirty="0">
                <a:latin typeface="Arial" panose="020B0604020202020204" pitchFamily="34" charset="0"/>
                <a:cs typeface="Arial" panose="020B0604020202020204" pitchFamily="34" charset="0"/>
              </a:rPr>
              <a:t> </a:t>
            </a:r>
          </a:p>
          <a:p>
            <a:pPr algn="ctr"/>
            <a:r>
              <a:rPr lang="en-CA" sz="2400" dirty="0">
                <a:latin typeface="Arial" panose="020B0604020202020204" pitchFamily="34" charset="0"/>
                <a:cs typeface="Arial" panose="020B0604020202020204" pitchFamily="34" charset="0"/>
              </a:rPr>
              <a:t>physical protest in county x </a:t>
            </a:r>
          </a:p>
        </p:txBody>
      </p:sp>
    </p:spTree>
    <p:extLst>
      <p:ext uri="{BB962C8B-B14F-4D97-AF65-F5344CB8AC3E}">
        <p14:creationId xmlns:p14="http://schemas.microsoft.com/office/powerpoint/2010/main" val="12344220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3B50E-DC8E-4170-86A2-C079B35665EB}"/>
              </a:ext>
            </a:extLst>
          </p:cNvPr>
          <p:cNvSpPr>
            <a:spLocks noGrp="1"/>
          </p:cNvSpPr>
          <p:nvPr>
            <p:ph type="title"/>
          </p:nvPr>
        </p:nvSpPr>
        <p:spPr/>
        <p:txBody>
          <a:bodyPr/>
          <a:lstStyle/>
          <a:p>
            <a:r>
              <a:rPr lang="en-CA" b="1" dirty="0">
                <a:latin typeface="Arial" panose="020B0604020202020204" pitchFamily="34" charset="0"/>
                <a:cs typeface="Arial" panose="020B0604020202020204" pitchFamily="34" charset="0"/>
              </a:rPr>
              <a:t>Problem Introduction</a:t>
            </a:r>
          </a:p>
        </p:txBody>
      </p:sp>
      <p:sp>
        <p:nvSpPr>
          <p:cNvPr id="3" name="Content Placeholder 2">
            <a:extLst>
              <a:ext uri="{FF2B5EF4-FFF2-40B4-BE49-F238E27FC236}">
                <a16:creationId xmlns:a16="http://schemas.microsoft.com/office/drawing/2014/main" id="{C41B2FD3-BEB8-47FB-A6C6-94FDC5F10DFF}"/>
              </a:ext>
            </a:extLst>
          </p:cNvPr>
          <p:cNvSpPr>
            <a:spLocks noGrp="1"/>
          </p:cNvSpPr>
          <p:nvPr>
            <p:ph idx="1"/>
          </p:nvPr>
        </p:nvSpPr>
        <p:spPr>
          <a:xfrm>
            <a:off x="838200" y="1825625"/>
            <a:ext cx="10515600" cy="3178454"/>
          </a:xfrm>
        </p:spPr>
        <p:txBody>
          <a:bodyPr/>
          <a:lstStyle/>
          <a:p>
            <a:r>
              <a:rPr lang="en-CA" dirty="0">
                <a:solidFill>
                  <a:schemeClr val="bg2">
                    <a:lumMod val="25000"/>
                  </a:schemeClr>
                </a:solidFill>
                <a:latin typeface="Arial" panose="020B0604020202020204" pitchFamily="34" charset="0"/>
                <a:cs typeface="Arial" panose="020B0604020202020204" pitchFamily="34" charset="0"/>
              </a:rPr>
              <a:t>#Hashtag Activism today </a:t>
            </a:r>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a:t>
            </a:r>
            <a:r>
              <a:rPr lang="en-CA" dirty="0">
                <a:solidFill>
                  <a:schemeClr val="bg2">
                    <a:lumMod val="25000"/>
                  </a:schemeClr>
                </a:solidFill>
                <a:latin typeface="Arial" panose="020B0604020202020204" pitchFamily="34" charset="0"/>
                <a:cs typeface="Arial" panose="020B0604020202020204" pitchFamily="34" charset="0"/>
              </a:rPr>
              <a:t> crucial strategy for activists to influence social change</a:t>
            </a:r>
          </a:p>
          <a:p>
            <a:r>
              <a:rPr lang="en-CA" dirty="0">
                <a:solidFill>
                  <a:schemeClr val="bg2">
                    <a:lumMod val="25000"/>
                  </a:schemeClr>
                </a:solidFill>
                <a:latin typeface="Arial" panose="020B0604020202020204" pitchFamily="34" charset="0"/>
                <a:cs typeface="Arial" panose="020B0604020202020204" pitchFamily="34" charset="0"/>
              </a:rPr>
              <a:t>Lots of research in this field</a:t>
            </a:r>
          </a:p>
          <a:p>
            <a:pPr lvl="1"/>
            <a:r>
              <a:rPr lang="en-CA" dirty="0">
                <a:solidFill>
                  <a:schemeClr val="bg2">
                    <a:lumMod val="25000"/>
                  </a:schemeClr>
                </a:solidFill>
                <a:latin typeface="Arial" panose="020B0604020202020204" pitchFamily="34" charset="0"/>
                <a:cs typeface="Arial" panose="020B0604020202020204" pitchFamily="34" charset="0"/>
              </a:rPr>
              <a:t>Importance for the organization and effectiveness of social movements</a:t>
            </a:r>
          </a:p>
          <a:p>
            <a:pPr lvl="1"/>
            <a:r>
              <a:rPr lang="en-CA" dirty="0">
                <a:solidFill>
                  <a:schemeClr val="bg2">
                    <a:lumMod val="25000"/>
                  </a:schemeClr>
                </a:solidFill>
                <a:latin typeface="Arial" panose="020B0604020202020204" pitchFamily="34" charset="0"/>
                <a:cs typeface="Arial" panose="020B0604020202020204" pitchFamily="34" charset="0"/>
              </a:rPr>
              <a:t>Importance for influencing political processes</a:t>
            </a:r>
          </a:p>
          <a:p>
            <a:r>
              <a:rPr lang="en-CA" dirty="0">
                <a:solidFill>
                  <a:schemeClr val="bg2">
                    <a:lumMod val="25000"/>
                  </a:schemeClr>
                </a:solidFill>
                <a:latin typeface="Arial" panose="020B0604020202020204" pitchFamily="34" charset="0"/>
                <a:cs typeface="Arial" panose="020B0604020202020204" pitchFamily="34" charset="0"/>
              </a:rPr>
              <a:t>Last summer: </a:t>
            </a:r>
            <a:r>
              <a:rPr lang="en-CA" b="1" dirty="0">
                <a:solidFill>
                  <a:schemeClr val="bg2">
                    <a:lumMod val="25000"/>
                  </a:schemeClr>
                </a:solidFill>
                <a:latin typeface="Arial" panose="020B0604020202020204" pitchFamily="34" charset="0"/>
                <a:cs typeface="Arial" panose="020B0604020202020204" pitchFamily="34" charset="0"/>
              </a:rPr>
              <a:t>#JusticeForGeorgeFloyd</a:t>
            </a:r>
          </a:p>
        </p:txBody>
      </p:sp>
    </p:spTree>
    <p:extLst>
      <p:ext uri="{BB962C8B-B14F-4D97-AF65-F5344CB8AC3E}">
        <p14:creationId xmlns:p14="http://schemas.microsoft.com/office/powerpoint/2010/main" val="23486145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17FF46EB-5285-4491-B858-4CE3B2ED45D6}"/>
              </a:ext>
            </a:extLst>
          </p:cNvPr>
          <p:cNvSpPr txBox="1"/>
          <p:nvPr/>
        </p:nvSpPr>
        <p:spPr>
          <a:xfrm>
            <a:off x="135395" y="2185673"/>
            <a:ext cx="3510719" cy="1938992"/>
          </a:xfrm>
          <a:prstGeom prst="rect">
            <a:avLst/>
          </a:prstGeom>
          <a:noFill/>
        </p:spPr>
        <p:txBody>
          <a:bodyPr wrap="square" rtlCol="0">
            <a:spAutoFit/>
          </a:bodyPr>
          <a:lstStyle/>
          <a:p>
            <a:r>
              <a:rPr lang="en-CA" sz="2400" dirty="0">
                <a:solidFill>
                  <a:schemeClr val="bg2">
                    <a:lumMod val="75000"/>
                  </a:schemeClr>
                </a:solidFill>
                <a:latin typeface="Arial" panose="020B0604020202020204" pitchFamily="34" charset="0"/>
                <a:cs typeface="Arial" panose="020B0604020202020204" pitchFamily="34" charset="0"/>
              </a:rPr>
              <a:t>How can location-based hashtag activism influence place-specific political processes in the United States?</a:t>
            </a:r>
          </a:p>
        </p:txBody>
      </p: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1200329"/>
          </a:xfrm>
          <a:prstGeom prst="rect">
            <a:avLst/>
          </a:prstGeom>
          <a:noFill/>
        </p:spPr>
        <p:txBody>
          <a:bodyPr wrap="square" rtlCol="0">
            <a:spAutoFit/>
          </a:bodyPr>
          <a:lstStyle/>
          <a:p>
            <a:r>
              <a:rPr lang="en-CA" b="1" dirty="0">
                <a:solidFill>
                  <a:schemeClr val="bg2">
                    <a:lumMod val="75000"/>
                  </a:schemeClr>
                </a:solidFill>
                <a:latin typeface="Arial" panose="020B0604020202020204" pitchFamily="34" charset="0"/>
                <a:cs typeface="Arial" panose="020B0604020202020204" pitchFamily="34" charset="0"/>
              </a:rPr>
              <a:t>SQ. </a:t>
            </a:r>
            <a:r>
              <a:rPr lang="en-CA" dirty="0">
                <a:solidFill>
                  <a:schemeClr val="bg2">
                    <a:lumMod val="75000"/>
                  </a:schemeClr>
                </a:solidFill>
                <a:latin typeface="Arial" panose="020B0604020202020204" pitchFamily="34" charset="0"/>
                <a:cs typeface="Arial" panose="020B0604020202020204" pitchFamily="34" charset="0"/>
              </a:rPr>
              <a:t>Where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Tree>
    <p:extLst>
      <p:ext uri="{BB962C8B-B14F-4D97-AF65-F5344CB8AC3E}">
        <p14:creationId xmlns:p14="http://schemas.microsoft.com/office/powerpoint/2010/main" val="3353978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F22592-9BDF-451B-82E1-96D7713A23AF}"/>
              </a:ext>
            </a:extLst>
          </p:cNvPr>
          <p:cNvPicPr>
            <a:picLocks noChangeAspect="1"/>
          </p:cNvPicPr>
          <p:nvPr/>
        </p:nvPicPr>
        <p:blipFill rotWithShape="1">
          <a:blip r:embed="rId3"/>
          <a:srcRect r="50692"/>
          <a:stretch/>
        </p:blipFill>
        <p:spPr>
          <a:xfrm>
            <a:off x="279325" y="377889"/>
            <a:ext cx="5770411" cy="6222406"/>
          </a:xfrm>
          <a:prstGeom prst="rect">
            <a:avLst/>
          </a:prstGeom>
        </p:spPr>
      </p:pic>
    </p:spTree>
    <p:extLst>
      <p:ext uri="{BB962C8B-B14F-4D97-AF65-F5344CB8AC3E}">
        <p14:creationId xmlns:p14="http://schemas.microsoft.com/office/powerpoint/2010/main" val="182441543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F22592-9BDF-451B-82E1-96D7713A23AF}"/>
              </a:ext>
            </a:extLst>
          </p:cNvPr>
          <p:cNvPicPr>
            <a:picLocks noChangeAspect="1"/>
          </p:cNvPicPr>
          <p:nvPr/>
        </p:nvPicPr>
        <p:blipFill>
          <a:blip r:embed="rId3"/>
          <a:stretch>
            <a:fillRect/>
          </a:stretch>
        </p:blipFill>
        <p:spPr>
          <a:xfrm>
            <a:off x="279325" y="377889"/>
            <a:ext cx="11702736" cy="6222406"/>
          </a:xfrm>
          <a:prstGeom prst="rect">
            <a:avLst/>
          </a:prstGeom>
        </p:spPr>
      </p:pic>
    </p:spTree>
    <p:extLst>
      <p:ext uri="{BB962C8B-B14F-4D97-AF65-F5344CB8AC3E}">
        <p14:creationId xmlns:p14="http://schemas.microsoft.com/office/powerpoint/2010/main" val="261512151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7D28153-8451-46AF-8838-C847AC34D52C}"/>
              </a:ext>
            </a:extLst>
          </p:cNvPr>
          <p:cNvSpPr/>
          <p:nvPr/>
        </p:nvSpPr>
        <p:spPr>
          <a:xfrm>
            <a:off x="6096000" y="9278"/>
            <a:ext cx="6096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TextBox 3">
            <a:extLst>
              <a:ext uri="{FF2B5EF4-FFF2-40B4-BE49-F238E27FC236}">
                <a16:creationId xmlns:a16="http://schemas.microsoft.com/office/drawing/2014/main" id="{B1A2D438-709A-42BA-A3E4-ECD1AF474687}"/>
              </a:ext>
            </a:extLst>
          </p:cNvPr>
          <p:cNvSpPr txBox="1"/>
          <p:nvPr/>
        </p:nvSpPr>
        <p:spPr>
          <a:xfrm>
            <a:off x="707559" y="2736502"/>
            <a:ext cx="4961164"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digital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chemeClr val="accent6"/>
                </a:solidFill>
                <a:latin typeface="Arial" panose="020B0604020202020204" pitchFamily="34" charset="0"/>
                <a:cs typeface="Arial" panose="020B0604020202020204" pitchFamily="34" charset="0"/>
              </a:rPr>
              <a:t>greater</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increase</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in</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voter turnout in place x </a:t>
            </a:r>
          </a:p>
        </p:txBody>
      </p:sp>
      <p:sp>
        <p:nvSpPr>
          <p:cNvPr id="5" name="TextBox 4">
            <a:extLst>
              <a:ext uri="{FF2B5EF4-FFF2-40B4-BE49-F238E27FC236}">
                <a16:creationId xmlns:a16="http://schemas.microsoft.com/office/drawing/2014/main" id="{873DE1CC-909B-444F-B143-B13F4F5972D6}"/>
              </a:ext>
            </a:extLst>
          </p:cNvPr>
          <p:cNvSpPr txBox="1"/>
          <p:nvPr/>
        </p:nvSpPr>
        <p:spPr>
          <a:xfrm>
            <a:off x="6630761" y="2736500"/>
            <a:ext cx="4853680"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physical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rgbClr val="FF0000"/>
                </a:solidFill>
                <a:latin typeface="Arial" panose="020B0604020202020204" pitchFamily="34" charset="0"/>
                <a:cs typeface="Arial" panose="020B0604020202020204" pitchFamily="34" charset="0"/>
              </a:rPr>
              <a:t>smaller</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increase in voter turnout in place x </a:t>
            </a:r>
          </a:p>
        </p:txBody>
      </p:sp>
      <p:cxnSp>
        <p:nvCxnSpPr>
          <p:cNvPr id="6" name="Straight Connector 5">
            <a:extLst>
              <a:ext uri="{FF2B5EF4-FFF2-40B4-BE49-F238E27FC236}">
                <a16:creationId xmlns:a16="http://schemas.microsoft.com/office/drawing/2014/main" id="{00063AD8-D057-4E59-A407-FF32185ACD8E}"/>
              </a:ext>
            </a:extLst>
          </p:cNvPr>
          <p:cNvCxnSpPr>
            <a:cxnSpLocks/>
          </p:cNvCxnSpPr>
          <p:nvPr/>
        </p:nvCxnSpPr>
        <p:spPr>
          <a:xfrm>
            <a:off x="6096000" y="9278"/>
            <a:ext cx="0" cy="6858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08136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6A28FB-4950-4AB3-BD57-D7EF436CC826}"/>
              </a:ext>
            </a:extLst>
          </p:cNvPr>
          <p:cNvPicPr>
            <a:picLocks noChangeAspect="1"/>
          </p:cNvPicPr>
          <p:nvPr/>
        </p:nvPicPr>
        <p:blipFill rotWithShape="1">
          <a:blip r:embed="rId3"/>
          <a:srcRect r="48500"/>
          <a:stretch/>
        </p:blipFill>
        <p:spPr>
          <a:xfrm>
            <a:off x="288822" y="409670"/>
            <a:ext cx="5981349" cy="6038660"/>
          </a:xfrm>
          <a:prstGeom prst="rect">
            <a:avLst/>
          </a:prstGeom>
        </p:spPr>
      </p:pic>
    </p:spTree>
    <p:extLst>
      <p:ext uri="{BB962C8B-B14F-4D97-AF65-F5344CB8AC3E}">
        <p14:creationId xmlns:p14="http://schemas.microsoft.com/office/powerpoint/2010/main" val="289971451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6A28FB-4950-4AB3-BD57-D7EF436CC826}"/>
              </a:ext>
            </a:extLst>
          </p:cNvPr>
          <p:cNvPicPr>
            <a:picLocks noChangeAspect="1"/>
          </p:cNvPicPr>
          <p:nvPr/>
        </p:nvPicPr>
        <p:blipFill>
          <a:blip r:embed="rId3"/>
          <a:stretch>
            <a:fillRect/>
          </a:stretch>
        </p:blipFill>
        <p:spPr>
          <a:xfrm>
            <a:off x="288822" y="409670"/>
            <a:ext cx="11614356" cy="6038660"/>
          </a:xfrm>
          <a:prstGeom prst="rect">
            <a:avLst/>
          </a:prstGeom>
        </p:spPr>
      </p:pic>
    </p:spTree>
    <p:extLst>
      <p:ext uri="{BB962C8B-B14F-4D97-AF65-F5344CB8AC3E}">
        <p14:creationId xmlns:p14="http://schemas.microsoft.com/office/powerpoint/2010/main" val="230104245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B733F85-BEE4-4BDE-8B22-083ABC1B8732}"/>
              </a:ext>
            </a:extLst>
          </p:cNvPr>
          <p:cNvSpPr/>
          <p:nvPr/>
        </p:nvSpPr>
        <p:spPr>
          <a:xfrm>
            <a:off x="6096000" y="9278"/>
            <a:ext cx="6096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7" name="Straight Connector 6">
            <a:extLst>
              <a:ext uri="{FF2B5EF4-FFF2-40B4-BE49-F238E27FC236}">
                <a16:creationId xmlns:a16="http://schemas.microsoft.com/office/drawing/2014/main" id="{0043909C-2C70-4D3F-AF93-D7B025C8A745}"/>
              </a:ext>
            </a:extLst>
          </p:cNvPr>
          <p:cNvCxnSpPr>
            <a:cxnSpLocks/>
          </p:cNvCxnSpPr>
          <p:nvPr/>
        </p:nvCxnSpPr>
        <p:spPr>
          <a:xfrm>
            <a:off x="6096000" y="9278"/>
            <a:ext cx="0" cy="6858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B1A2D438-709A-42BA-A3E4-ECD1AF474687}"/>
              </a:ext>
            </a:extLst>
          </p:cNvPr>
          <p:cNvSpPr txBox="1"/>
          <p:nvPr/>
        </p:nvSpPr>
        <p:spPr>
          <a:xfrm>
            <a:off x="707559" y="2736502"/>
            <a:ext cx="4961164"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digital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chemeClr val="accent6"/>
                </a:solidFill>
                <a:latin typeface="Arial" panose="020B0604020202020204" pitchFamily="34" charset="0"/>
                <a:cs typeface="Arial" panose="020B0604020202020204" pitchFamily="34" charset="0"/>
              </a:rPr>
              <a:t>more</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democratic votes in place x </a:t>
            </a:r>
          </a:p>
        </p:txBody>
      </p:sp>
      <p:sp>
        <p:nvSpPr>
          <p:cNvPr id="5" name="TextBox 4">
            <a:extLst>
              <a:ext uri="{FF2B5EF4-FFF2-40B4-BE49-F238E27FC236}">
                <a16:creationId xmlns:a16="http://schemas.microsoft.com/office/drawing/2014/main" id="{873DE1CC-909B-444F-B143-B13F4F5972D6}"/>
              </a:ext>
            </a:extLst>
          </p:cNvPr>
          <p:cNvSpPr txBox="1"/>
          <p:nvPr/>
        </p:nvSpPr>
        <p:spPr>
          <a:xfrm>
            <a:off x="6490607" y="2736500"/>
            <a:ext cx="4993834" cy="1384995"/>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physical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chemeClr val="accent4"/>
                </a:solidFill>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democratic votes in place x</a:t>
            </a:r>
          </a:p>
        </p:txBody>
      </p:sp>
    </p:spTree>
    <p:extLst>
      <p:ext uri="{BB962C8B-B14F-4D97-AF65-F5344CB8AC3E}">
        <p14:creationId xmlns:p14="http://schemas.microsoft.com/office/powerpoint/2010/main" val="275621163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E3EF1A3-4DE2-4771-B336-8347A0E0E21A}"/>
              </a:ext>
            </a:extLst>
          </p:cNvPr>
          <p:cNvPicPr>
            <a:picLocks noChangeAspect="1"/>
          </p:cNvPicPr>
          <p:nvPr/>
        </p:nvPicPr>
        <p:blipFill rotWithShape="1">
          <a:blip r:embed="rId3"/>
          <a:srcRect r="49416"/>
          <a:stretch/>
        </p:blipFill>
        <p:spPr>
          <a:xfrm>
            <a:off x="270588" y="367649"/>
            <a:ext cx="5893448" cy="6122702"/>
          </a:xfrm>
          <a:prstGeom prst="rect">
            <a:avLst/>
          </a:prstGeom>
        </p:spPr>
      </p:pic>
    </p:spTree>
    <p:extLst>
      <p:ext uri="{BB962C8B-B14F-4D97-AF65-F5344CB8AC3E}">
        <p14:creationId xmlns:p14="http://schemas.microsoft.com/office/powerpoint/2010/main" val="34011075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E3EF1A3-4DE2-4771-B336-8347A0E0E21A}"/>
              </a:ext>
            </a:extLst>
          </p:cNvPr>
          <p:cNvPicPr>
            <a:picLocks noChangeAspect="1"/>
          </p:cNvPicPr>
          <p:nvPr/>
        </p:nvPicPr>
        <p:blipFill>
          <a:blip r:embed="rId3"/>
          <a:stretch>
            <a:fillRect/>
          </a:stretch>
        </p:blipFill>
        <p:spPr>
          <a:xfrm>
            <a:off x="270588" y="367649"/>
            <a:ext cx="11650824" cy="6122702"/>
          </a:xfrm>
          <a:prstGeom prst="rect">
            <a:avLst/>
          </a:prstGeom>
        </p:spPr>
      </p:pic>
    </p:spTree>
    <p:extLst>
      <p:ext uri="{BB962C8B-B14F-4D97-AF65-F5344CB8AC3E}">
        <p14:creationId xmlns:p14="http://schemas.microsoft.com/office/powerpoint/2010/main" val="2059537934"/>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2DBF280-7C52-4FC4-AFC6-334F3BF04250}"/>
              </a:ext>
            </a:extLst>
          </p:cNvPr>
          <p:cNvSpPr/>
          <p:nvPr/>
        </p:nvSpPr>
        <p:spPr>
          <a:xfrm>
            <a:off x="6096000" y="9278"/>
            <a:ext cx="6096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7" name="Straight Connector 6">
            <a:extLst>
              <a:ext uri="{FF2B5EF4-FFF2-40B4-BE49-F238E27FC236}">
                <a16:creationId xmlns:a16="http://schemas.microsoft.com/office/drawing/2014/main" id="{1B321BAE-845A-4E61-8F53-DE32F265BBE3}"/>
              </a:ext>
            </a:extLst>
          </p:cNvPr>
          <p:cNvCxnSpPr>
            <a:cxnSpLocks/>
          </p:cNvCxnSpPr>
          <p:nvPr/>
        </p:nvCxnSpPr>
        <p:spPr>
          <a:xfrm>
            <a:off x="6096000" y="9278"/>
            <a:ext cx="0" cy="6858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B1A2D438-709A-42BA-A3E4-ECD1AF474687}"/>
              </a:ext>
            </a:extLst>
          </p:cNvPr>
          <p:cNvSpPr txBox="1"/>
          <p:nvPr/>
        </p:nvSpPr>
        <p:spPr>
          <a:xfrm>
            <a:off x="707559" y="2736502"/>
            <a:ext cx="4961164"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digital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chemeClr val="accent6"/>
                </a:solidFill>
                <a:latin typeface="Arial" panose="020B0604020202020204" pitchFamily="34" charset="0"/>
                <a:cs typeface="Arial" panose="020B0604020202020204" pitchFamily="34" charset="0"/>
              </a:rPr>
              <a:t>more</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legislative responses in place x </a:t>
            </a:r>
          </a:p>
        </p:txBody>
      </p:sp>
      <p:sp>
        <p:nvSpPr>
          <p:cNvPr id="5" name="TextBox 4">
            <a:extLst>
              <a:ext uri="{FF2B5EF4-FFF2-40B4-BE49-F238E27FC236}">
                <a16:creationId xmlns:a16="http://schemas.microsoft.com/office/drawing/2014/main" id="{873DE1CC-909B-444F-B143-B13F4F5972D6}"/>
              </a:ext>
            </a:extLst>
          </p:cNvPr>
          <p:cNvSpPr txBox="1"/>
          <p:nvPr/>
        </p:nvSpPr>
        <p:spPr>
          <a:xfrm>
            <a:off x="6490607" y="2736500"/>
            <a:ext cx="4993834"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physical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rgbClr val="FF0000"/>
                </a:solidFill>
                <a:latin typeface="Arial" panose="020B0604020202020204" pitchFamily="34" charset="0"/>
                <a:cs typeface="Arial" panose="020B0604020202020204" pitchFamily="34" charset="0"/>
              </a:rPr>
              <a:t>less</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legislative responses in place x </a:t>
            </a:r>
          </a:p>
        </p:txBody>
      </p:sp>
    </p:spTree>
    <p:extLst>
      <p:ext uri="{BB962C8B-B14F-4D97-AF65-F5344CB8AC3E}">
        <p14:creationId xmlns:p14="http://schemas.microsoft.com/office/powerpoint/2010/main" val="26692221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3B50E-DC8E-4170-86A2-C079B35665EB}"/>
              </a:ext>
            </a:extLst>
          </p:cNvPr>
          <p:cNvSpPr>
            <a:spLocks noGrp="1"/>
          </p:cNvSpPr>
          <p:nvPr>
            <p:ph type="title"/>
          </p:nvPr>
        </p:nvSpPr>
        <p:spPr/>
        <p:txBody>
          <a:bodyPr/>
          <a:lstStyle/>
          <a:p>
            <a:r>
              <a:rPr lang="en-CA" b="1" dirty="0">
                <a:latin typeface="Arial" panose="020B0604020202020204" pitchFamily="34" charset="0"/>
                <a:cs typeface="Arial" panose="020B0604020202020204" pitchFamily="34" charset="0"/>
              </a:rPr>
              <a:t>Knowledge Gap</a:t>
            </a:r>
          </a:p>
        </p:txBody>
      </p:sp>
      <p:sp>
        <p:nvSpPr>
          <p:cNvPr id="3" name="Content Placeholder 2">
            <a:extLst>
              <a:ext uri="{FF2B5EF4-FFF2-40B4-BE49-F238E27FC236}">
                <a16:creationId xmlns:a16="http://schemas.microsoft.com/office/drawing/2014/main" id="{C41B2FD3-BEB8-47FB-A6C6-94FDC5F10DFF}"/>
              </a:ext>
            </a:extLst>
          </p:cNvPr>
          <p:cNvSpPr>
            <a:spLocks noGrp="1"/>
          </p:cNvSpPr>
          <p:nvPr>
            <p:ph idx="1"/>
          </p:nvPr>
        </p:nvSpPr>
        <p:spPr/>
        <p:txBody>
          <a:bodyPr>
            <a:normAutofit/>
          </a:bodyPr>
          <a:lstStyle/>
          <a:p>
            <a:r>
              <a:rPr lang="en-CA" dirty="0">
                <a:solidFill>
                  <a:schemeClr val="bg2">
                    <a:lumMod val="25000"/>
                  </a:schemeClr>
                </a:solidFill>
                <a:latin typeface="Arial" panose="020B0604020202020204" pitchFamily="34" charset="0"/>
                <a:cs typeface="Arial" panose="020B0604020202020204" pitchFamily="34" charset="0"/>
              </a:rPr>
              <a:t>Lack of research regarding the </a:t>
            </a:r>
            <a:r>
              <a:rPr lang="en-CA" b="1" dirty="0">
                <a:solidFill>
                  <a:schemeClr val="bg2">
                    <a:lumMod val="25000"/>
                  </a:schemeClr>
                </a:solidFill>
                <a:latin typeface="Arial" panose="020B0604020202020204" pitchFamily="34" charset="0"/>
                <a:cs typeface="Arial" panose="020B0604020202020204" pitchFamily="34" charset="0"/>
              </a:rPr>
              <a:t>geographical characteristics </a:t>
            </a:r>
            <a:r>
              <a:rPr lang="en-CA" dirty="0">
                <a:solidFill>
                  <a:schemeClr val="bg2">
                    <a:lumMod val="25000"/>
                  </a:schemeClr>
                </a:solidFill>
                <a:latin typeface="Arial" panose="020B0604020202020204" pitchFamily="34" charset="0"/>
                <a:cs typeface="Arial" panose="020B0604020202020204" pitchFamily="34" charset="0"/>
              </a:rPr>
              <a:t>of social media movements</a:t>
            </a:r>
          </a:p>
          <a:p>
            <a:r>
              <a:rPr lang="en-CA" dirty="0">
                <a:solidFill>
                  <a:schemeClr val="bg2">
                    <a:lumMod val="25000"/>
                  </a:schemeClr>
                </a:solidFill>
                <a:latin typeface="Arial" panose="020B0604020202020204" pitchFamily="34" charset="0"/>
                <a:cs typeface="Arial" panose="020B0604020202020204" pitchFamily="34" charset="0"/>
              </a:rPr>
              <a:t>Unresolved questions:</a:t>
            </a:r>
          </a:p>
          <a:p>
            <a:pPr lvl="1"/>
            <a:r>
              <a:rPr lang="en-CA" dirty="0">
                <a:solidFill>
                  <a:schemeClr val="bg2">
                    <a:lumMod val="25000"/>
                  </a:schemeClr>
                </a:solidFill>
                <a:latin typeface="Arial" panose="020B0604020202020204" pitchFamily="34" charset="0"/>
                <a:cs typeface="Arial" panose="020B0604020202020204" pitchFamily="34" charset="0"/>
              </a:rPr>
              <a:t>is Twitter activity in a specific area more likely to influence political processes within that same area?</a:t>
            </a:r>
          </a:p>
          <a:p>
            <a:pPr lvl="1"/>
            <a:r>
              <a:rPr lang="en-CA" dirty="0">
                <a:solidFill>
                  <a:schemeClr val="bg2">
                    <a:lumMod val="25000"/>
                  </a:schemeClr>
                </a:solidFill>
                <a:latin typeface="Arial" panose="020B0604020202020204" pitchFamily="34" charset="0"/>
                <a:cs typeface="Arial" panose="020B0604020202020204" pitchFamily="34" charset="0"/>
              </a:rPr>
              <a:t>can the location from where people tweet determine the location from where change happens?</a:t>
            </a:r>
          </a:p>
          <a:p>
            <a:endParaRPr lang="en-CA" dirty="0">
              <a:solidFill>
                <a:schemeClr val="bg2">
                  <a:lumMod val="25000"/>
                </a:schemeClr>
              </a:solidFill>
              <a:latin typeface="Arial" panose="020B0604020202020204" pitchFamily="34" charset="0"/>
              <a:cs typeface="Arial" panose="020B0604020202020204" pitchFamily="34" charset="0"/>
            </a:endParaRPr>
          </a:p>
          <a:p>
            <a:pPr lvl="1"/>
            <a:endParaRPr lang="en-CA" dirty="0">
              <a:solidFill>
                <a:schemeClr val="bg2">
                  <a:lumMod val="25000"/>
                </a:schemeClr>
              </a:solidFill>
              <a:latin typeface="Arial" panose="020B0604020202020204" pitchFamily="34" charset="0"/>
              <a:cs typeface="Arial" panose="020B0604020202020204" pitchFamily="34" charset="0"/>
            </a:endParaRPr>
          </a:p>
          <a:p>
            <a:endParaRPr lang="en-CA" dirty="0">
              <a:solidFill>
                <a:schemeClr val="bg2">
                  <a:lumMod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57920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17FF46EB-5285-4491-B858-4CE3B2ED45D6}"/>
              </a:ext>
            </a:extLst>
          </p:cNvPr>
          <p:cNvSpPr txBox="1"/>
          <p:nvPr/>
        </p:nvSpPr>
        <p:spPr>
          <a:xfrm>
            <a:off x="135395" y="2185673"/>
            <a:ext cx="3510719" cy="1938992"/>
          </a:xfrm>
          <a:prstGeom prst="rect">
            <a:avLst/>
          </a:prstGeom>
          <a:noFill/>
        </p:spPr>
        <p:txBody>
          <a:bodyPr wrap="square" rtlCol="0">
            <a:spAutoFit/>
          </a:bodyPr>
          <a:lstStyle/>
          <a:p>
            <a:r>
              <a:rPr lang="en-CA" sz="2400" dirty="0">
                <a:solidFill>
                  <a:schemeClr val="bg2">
                    <a:lumMod val="75000"/>
                  </a:schemeClr>
                </a:solidFill>
                <a:latin typeface="Arial" panose="020B0604020202020204" pitchFamily="34" charset="0"/>
                <a:cs typeface="Arial" panose="020B0604020202020204" pitchFamily="34" charset="0"/>
              </a:rPr>
              <a:t>How can location-based hashtag activism influence place-specific political processes in the United States?</a:t>
            </a:r>
          </a:p>
        </p:txBody>
      </p: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p:spPr>
        <p:txBody>
          <a:bodyPr wrap="square" rtlCol="0">
            <a:spAutoFit/>
          </a:bodyPr>
          <a:lstStyle/>
          <a:p>
            <a:r>
              <a:rPr lang="en-CA" b="1" dirty="0">
                <a:solidFill>
                  <a:schemeClr val="bg2">
                    <a:lumMod val="75000"/>
                  </a:schemeClr>
                </a:solidFill>
                <a:latin typeface="Arial" panose="020B0604020202020204" pitchFamily="34" charset="0"/>
                <a:cs typeface="Arial" panose="020B0604020202020204" pitchFamily="34" charset="0"/>
              </a:rPr>
              <a:t>SQ. </a:t>
            </a:r>
            <a:r>
              <a:rPr lang="en-CA" dirty="0">
                <a:solidFill>
                  <a:schemeClr val="bg2">
                    <a:lumMod val="75000"/>
                  </a:schemeClr>
                </a:solidFill>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solidFill>
                  <a:schemeClr val="bg2">
                    <a:lumMod val="75000"/>
                  </a:schemeClr>
                </a:solidFill>
                <a:latin typeface="Arial" panose="020B0604020202020204" pitchFamily="34" charset="0"/>
                <a:cs typeface="Arial" panose="020B0604020202020204" pitchFamily="34" charset="0"/>
              </a:rPr>
              <a:t>SQ. </a:t>
            </a:r>
            <a:r>
              <a:rPr lang="en-CA" dirty="0">
                <a:solidFill>
                  <a:schemeClr val="bg2">
                    <a:lumMod val="75000"/>
                  </a:schemeClr>
                </a:solidFill>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p:cNvCxnSpPr>
          <p:nvPr/>
        </p:nvCxnSpPr>
        <p:spPr>
          <a:xfrm rot="5400000" flipH="1" flipV="1">
            <a:off x="5969770" y="5392316"/>
            <a:ext cx="402772" cy="12700"/>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spTree>
    <p:extLst>
      <p:ext uri="{BB962C8B-B14F-4D97-AF65-F5344CB8AC3E}">
        <p14:creationId xmlns:p14="http://schemas.microsoft.com/office/powerpoint/2010/main" val="311800123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A5E1C0E-A01F-4AC6-9889-1BE2E4A2D208}"/>
              </a:ext>
            </a:extLst>
          </p:cNvPr>
          <p:cNvPicPr>
            <a:picLocks noChangeAspect="1"/>
          </p:cNvPicPr>
          <p:nvPr/>
        </p:nvPicPr>
        <p:blipFill>
          <a:blip r:embed="rId3"/>
          <a:stretch>
            <a:fillRect/>
          </a:stretch>
        </p:blipFill>
        <p:spPr>
          <a:xfrm>
            <a:off x="1377794" y="0"/>
            <a:ext cx="9436411" cy="6858000"/>
          </a:xfrm>
          <a:prstGeom prst="rect">
            <a:avLst/>
          </a:prstGeom>
        </p:spPr>
      </p:pic>
      <p:pic>
        <p:nvPicPr>
          <p:cNvPr id="4" name="Picture 3">
            <a:extLst>
              <a:ext uri="{FF2B5EF4-FFF2-40B4-BE49-F238E27FC236}">
                <a16:creationId xmlns:a16="http://schemas.microsoft.com/office/drawing/2014/main" id="{20340026-815B-49CC-853A-FCDA7A60CC74}"/>
              </a:ext>
            </a:extLst>
          </p:cNvPr>
          <p:cNvPicPr>
            <a:picLocks noChangeAspect="1"/>
          </p:cNvPicPr>
          <p:nvPr/>
        </p:nvPicPr>
        <p:blipFill rotWithShape="1">
          <a:blip r:embed="rId4"/>
          <a:srcRect t="92245" r="63240"/>
          <a:stretch/>
        </p:blipFill>
        <p:spPr>
          <a:xfrm>
            <a:off x="7852366" y="345232"/>
            <a:ext cx="2961839" cy="531846"/>
          </a:xfrm>
          <a:prstGeom prst="rect">
            <a:avLst/>
          </a:prstGeom>
        </p:spPr>
      </p:pic>
    </p:spTree>
    <p:extLst>
      <p:ext uri="{BB962C8B-B14F-4D97-AF65-F5344CB8AC3E}">
        <p14:creationId xmlns:p14="http://schemas.microsoft.com/office/powerpoint/2010/main" val="222374346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72958D4-F29C-4D03-BCC9-6A85A3FDF62E}"/>
              </a:ext>
            </a:extLst>
          </p:cNvPr>
          <p:cNvPicPr>
            <a:picLocks noChangeAspect="1"/>
          </p:cNvPicPr>
          <p:nvPr/>
        </p:nvPicPr>
        <p:blipFill>
          <a:blip r:embed="rId2"/>
          <a:stretch>
            <a:fillRect/>
          </a:stretch>
        </p:blipFill>
        <p:spPr>
          <a:xfrm>
            <a:off x="1298727" y="-1"/>
            <a:ext cx="9594763" cy="6858155"/>
          </a:xfrm>
          <a:prstGeom prst="rect">
            <a:avLst/>
          </a:prstGeom>
        </p:spPr>
      </p:pic>
      <p:pic>
        <p:nvPicPr>
          <p:cNvPr id="4" name="Picture 3">
            <a:extLst>
              <a:ext uri="{FF2B5EF4-FFF2-40B4-BE49-F238E27FC236}">
                <a16:creationId xmlns:a16="http://schemas.microsoft.com/office/drawing/2014/main" id="{20340026-815B-49CC-853A-FCDA7A60CC74}"/>
              </a:ext>
            </a:extLst>
          </p:cNvPr>
          <p:cNvPicPr>
            <a:picLocks noChangeAspect="1"/>
          </p:cNvPicPr>
          <p:nvPr/>
        </p:nvPicPr>
        <p:blipFill rotWithShape="1">
          <a:blip r:embed="rId3"/>
          <a:srcRect t="92245" r="63240"/>
          <a:stretch/>
        </p:blipFill>
        <p:spPr>
          <a:xfrm>
            <a:off x="7852366" y="345232"/>
            <a:ext cx="2961839" cy="531846"/>
          </a:xfrm>
          <a:prstGeom prst="rect">
            <a:avLst/>
          </a:prstGeom>
        </p:spPr>
      </p:pic>
    </p:spTree>
    <p:extLst>
      <p:ext uri="{BB962C8B-B14F-4D97-AF65-F5344CB8AC3E}">
        <p14:creationId xmlns:p14="http://schemas.microsoft.com/office/powerpoint/2010/main" val="416798530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E9C7031-42C8-40A1-906F-CB443FB0233C}"/>
              </a:ext>
            </a:extLst>
          </p:cNvPr>
          <p:cNvPicPr>
            <a:picLocks noChangeAspect="1"/>
          </p:cNvPicPr>
          <p:nvPr/>
        </p:nvPicPr>
        <p:blipFill>
          <a:blip r:embed="rId2"/>
          <a:stretch>
            <a:fillRect/>
          </a:stretch>
        </p:blipFill>
        <p:spPr>
          <a:xfrm>
            <a:off x="1398879" y="0"/>
            <a:ext cx="9415326" cy="6873392"/>
          </a:xfrm>
          <a:prstGeom prst="rect">
            <a:avLst/>
          </a:prstGeom>
        </p:spPr>
      </p:pic>
      <p:pic>
        <p:nvPicPr>
          <p:cNvPr id="4" name="Picture 3">
            <a:extLst>
              <a:ext uri="{FF2B5EF4-FFF2-40B4-BE49-F238E27FC236}">
                <a16:creationId xmlns:a16="http://schemas.microsoft.com/office/drawing/2014/main" id="{20340026-815B-49CC-853A-FCDA7A60CC74}"/>
              </a:ext>
            </a:extLst>
          </p:cNvPr>
          <p:cNvPicPr>
            <a:picLocks noChangeAspect="1"/>
          </p:cNvPicPr>
          <p:nvPr/>
        </p:nvPicPr>
        <p:blipFill rotWithShape="1">
          <a:blip r:embed="rId3"/>
          <a:srcRect t="92245" r="63240"/>
          <a:stretch/>
        </p:blipFill>
        <p:spPr>
          <a:xfrm>
            <a:off x="7852366" y="345232"/>
            <a:ext cx="2961839" cy="531846"/>
          </a:xfrm>
          <a:prstGeom prst="rect">
            <a:avLst/>
          </a:prstGeom>
        </p:spPr>
      </p:pic>
    </p:spTree>
    <p:extLst>
      <p:ext uri="{BB962C8B-B14F-4D97-AF65-F5344CB8AC3E}">
        <p14:creationId xmlns:p14="http://schemas.microsoft.com/office/powerpoint/2010/main" val="199616707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FDF940-9E3F-47BF-8765-0B498807FC68}"/>
              </a:ext>
            </a:extLst>
          </p:cNvPr>
          <p:cNvPicPr>
            <a:picLocks noChangeAspect="1"/>
          </p:cNvPicPr>
          <p:nvPr/>
        </p:nvPicPr>
        <p:blipFill>
          <a:blip r:embed="rId2"/>
          <a:stretch>
            <a:fillRect/>
          </a:stretch>
        </p:blipFill>
        <p:spPr>
          <a:xfrm>
            <a:off x="1355304" y="0"/>
            <a:ext cx="9481392" cy="6858000"/>
          </a:xfrm>
          <a:prstGeom prst="rect">
            <a:avLst/>
          </a:prstGeom>
        </p:spPr>
      </p:pic>
      <p:pic>
        <p:nvPicPr>
          <p:cNvPr id="4" name="Picture 3">
            <a:extLst>
              <a:ext uri="{FF2B5EF4-FFF2-40B4-BE49-F238E27FC236}">
                <a16:creationId xmlns:a16="http://schemas.microsoft.com/office/drawing/2014/main" id="{20340026-815B-49CC-853A-FCDA7A60CC74}"/>
              </a:ext>
            </a:extLst>
          </p:cNvPr>
          <p:cNvPicPr>
            <a:picLocks noChangeAspect="1"/>
          </p:cNvPicPr>
          <p:nvPr/>
        </p:nvPicPr>
        <p:blipFill rotWithShape="1">
          <a:blip r:embed="rId3"/>
          <a:srcRect t="92245" r="63240"/>
          <a:stretch/>
        </p:blipFill>
        <p:spPr>
          <a:xfrm>
            <a:off x="7852366" y="345232"/>
            <a:ext cx="2961839" cy="531846"/>
          </a:xfrm>
          <a:prstGeom prst="rect">
            <a:avLst/>
          </a:prstGeom>
        </p:spPr>
      </p:pic>
    </p:spTree>
    <p:extLst>
      <p:ext uri="{BB962C8B-B14F-4D97-AF65-F5344CB8AC3E}">
        <p14:creationId xmlns:p14="http://schemas.microsoft.com/office/powerpoint/2010/main" val="37324380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5E70E82-DFD9-41BE-B496-C078972325B9}"/>
              </a:ext>
            </a:extLst>
          </p:cNvPr>
          <p:cNvSpPr>
            <a:spLocks noGrp="1"/>
          </p:cNvSpPr>
          <p:nvPr>
            <p:ph idx="1"/>
          </p:nvPr>
        </p:nvSpPr>
        <p:spPr>
          <a:xfrm>
            <a:off x="838200" y="177233"/>
            <a:ext cx="10515600" cy="6317456"/>
          </a:xfrm>
        </p:spPr>
        <p:txBody>
          <a:bodyPr>
            <a:normAutofit/>
          </a:bodyPr>
          <a:lstStyle/>
          <a:p>
            <a:pPr marL="0" indent="0" algn="ctr">
              <a:buNone/>
            </a:pPr>
            <a:r>
              <a:rPr lang="en-CA" sz="3600" b="1" dirty="0">
                <a:solidFill>
                  <a:schemeClr val="bg2">
                    <a:lumMod val="25000"/>
                  </a:schemeClr>
                </a:solidFill>
                <a:latin typeface="Arial" panose="020B0604020202020204" pitchFamily="34" charset="0"/>
                <a:cs typeface="Arial" panose="020B0604020202020204" pitchFamily="34" charset="0"/>
              </a:rPr>
              <a:t>where we are now…</a:t>
            </a:r>
          </a:p>
          <a:p>
            <a:pPr marL="0" indent="0" algn="ctr">
              <a:buNone/>
            </a:pPr>
            <a:endParaRPr lang="en-CA" b="1" dirty="0">
              <a:solidFill>
                <a:schemeClr val="bg2">
                  <a:lumMod val="25000"/>
                </a:schemeClr>
              </a:solidFill>
              <a:latin typeface="Arial" panose="020B0604020202020204" pitchFamily="34" charset="0"/>
              <a:cs typeface="Arial" panose="020B0604020202020204" pitchFamily="34" charset="0"/>
            </a:endParaRPr>
          </a:p>
          <a:p>
            <a:r>
              <a:rPr lang="en-CA" dirty="0">
                <a:solidFill>
                  <a:schemeClr val="bg2">
                    <a:lumMod val="25000"/>
                  </a:schemeClr>
                </a:solidFill>
                <a:latin typeface="Arial" panose="020B0604020202020204" pitchFamily="34" charset="0"/>
                <a:cs typeface="Arial" panose="020B0604020202020204" pitchFamily="34" charset="0"/>
              </a:rPr>
              <a:t>Most influential actors</a:t>
            </a:r>
          </a:p>
          <a:p>
            <a:r>
              <a:rPr lang="en-CA" dirty="0">
                <a:solidFill>
                  <a:schemeClr val="bg2">
                    <a:lumMod val="25000"/>
                  </a:schemeClr>
                </a:solidFill>
                <a:latin typeface="Arial" panose="020B0604020202020204" pitchFamily="34" charset="0"/>
                <a:cs typeface="Arial" panose="020B0604020202020204" pitchFamily="34" charset="0"/>
              </a:rPr>
              <a:t>Spatial distribution of social influence</a:t>
            </a:r>
          </a:p>
          <a:p>
            <a:endParaRPr lang="en-CA"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3600" b="1" dirty="0">
                <a:solidFill>
                  <a:schemeClr val="bg2">
                    <a:lumMod val="25000"/>
                  </a:schemeClr>
                </a:solidFill>
                <a:latin typeface="Arial" panose="020B0604020202020204" pitchFamily="34" charset="0"/>
                <a:cs typeface="Arial" panose="020B0604020202020204" pitchFamily="34" charset="0"/>
              </a:rPr>
              <a:t>…where we are going…</a:t>
            </a:r>
          </a:p>
          <a:p>
            <a:pPr marL="0" indent="0" algn="ctr">
              <a:buNone/>
            </a:pPr>
            <a:endParaRPr lang="en-CA" b="1" dirty="0">
              <a:solidFill>
                <a:schemeClr val="bg2">
                  <a:lumMod val="25000"/>
                </a:schemeClr>
              </a:solidFill>
              <a:latin typeface="Arial" panose="020B0604020202020204" pitchFamily="34" charset="0"/>
              <a:cs typeface="Arial" panose="020B0604020202020204" pitchFamily="34" charset="0"/>
            </a:endParaRPr>
          </a:p>
          <a:p>
            <a:r>
              <a:rPr lang="en-CA" dirty="0">
                <a:solidFill>
                  <a:schemeClr val="bg2">
                    <a:lumMod val="25000"/>
                  </a:schemeClr>
                </a:solidFill>
                <a:latin typeface="Arial" panose="020B0604020202020204" pitchFamily="34" charset="0"/>
                <a:cs typeface="Arial" panose="020B0604020202020204" pitchFamily="34" charset="0"/>
              </a:rPr>
              <a:t>Temporal element (evolution of network over time?)</a:t>
            </a:r>
          </a:p>
          <a:p>
            <a:r>
              <a:rPr lang="en-CA" dirty="0">
                <a:solidFill>
                  <a:schemeClr val="bg2">
                    <a:lumMod val="25000"/>
                  </a:schemeClr>
                </a:solidFill>
                <a:latin typeface="Arial" panose="020B0604020202020204" pitchFamily="34" charset="0"/>
                <a:cs typeface="Arial" panose="020B0604020202020204" pitchFamily="34" charset="0"/>
              </a:rPr>
              <a:t>Leverage other network characteristics?</a:t>
            </a:r>
          </a:p>
          <a:p>
            <a:r>
              <a:rPr lang="en-CA" dirty="0">
                <a:solidFill>
                  <a:schemeClr val="bg2">
                    <a:lumMod val="25000"/>
                  </a:schemeClr>
                </a:solidFill>
                <a:latin typeface="Arial" panose="020B0604020202020204" pitchFamily="34" charset="0"/>
                <a:cs typeface="Arial" panose="020B0604020202020204" pitchFamily="34" charset="0"/>
              </a:rPr>
              <a:t>Repeat analysis with </a:t>
            </a:r>
            <a:r>
              <a:rPr lang="en-CA" b="1" dirty="0">
                <a:solidFill>
                  <a:schemeClr val="bg2">
                    <a:lumMod val="25000"/>
                  </a:schemeClr>
                </a:solidFill>
                <a:latin typeface="Arial" panose="020B0604020202020204" pitchFamily="34" charset="0"/>
                <a:cs typeface="Arial" panose="020B0604020202020204" pitchFamily="34" charset="0"/>
              </a:rPr>
              <a:t>#JusticeForDaunteWright </a:t>
            </a:r>
            <a:r>
              <a:rPr lang="en-CA" b="1"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 </a:t>
            </a:r>
          </a:p>
          <a:p>
            <a:pPr lvl="1"/>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validation</a:t>
            </a:r>
          </a:p>
          <a:p>
            <a:pPr lvl="1"/>
            <a:r>
              <a:rPr lang="en-CA" dirty="0">
                <a:solidFill>
                  <a:schemeClr val="bg2">
                    <a:lumMod val="25000"/>
                  </a:schemeClr>
                </a:solidFill>
                <a:latin typeface="Arial" panose="020B0604020202020204" pitchFamily="34" charset="0"/>
                <a:cs typeface="Arial" panose="020B0604020202020204" pitchFamily="34" charset="0"/>
              </a:rPr>
              <a:t>model network structure?</a:t>
            </a:r>
          </a:p>
          <a:p>
            <a:endParaRPr lang="en-CA" dirty="0">
              <a:solidFill>
                <a:schemeClr val="bg2">
                  <a:lumMod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947718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5E70E82-DFD9-41BE-B496-C078972325B9}"/>
              </a:ext>
            </a:extLst>
          </p:cNvPr>
          <p:cNvSpPr>
            <a:spLocks noGrp="1"/>
          </p:cNvSpPr>
          <p:nvPr>
            <p:ph idx="1"/>
          </p:nvPr>
        </p:nvSpPr>
        <p:spPr>
          <a:xfrm>
            <a:off x="838200" y="551089"/>
            <a:ext cx="10515600" cy="6221186"/>
          </a:xfrm>
        </p:spPr>
        <p:txBody>
          <a:bodyPr>
            <a:normAutofit fontScale="92500" lnSpcReduction="20000"/>
          </a:bodyPr>
          <a:lstStyle/>
          <a:p>
            <a:pPr marL="0" indent="0" algn="ctr">
              <a:buNone/>
            </a:pPr>
            <a:r>
              <a:rPr lang="en-CA" sz="8600" b="1" dirty="0">
                <a:solidFill>
                  <a:schemeClr val="bg2">
                    <a:lumMod val="25000"/>
                  </a:schemeClr>
                </a:solidFill>
                <a:latin typeface="Arial" panose="020B0604020202020204" pitchFamily="34" charset="0"/>
                <a:cs typeface="Arial" panose="020B0604020202020204" pitchFamily="34" charset="0"/>
              </a:rPr>
              <a:t>Questions</a:t>
            </a:r>
            <a:endParaRPr lang="en-CA" sz="4800" b="1"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7100" b="1" dirty="0">
                <a:solidFill>
                  <a:schemeClr val="bg2">
                    <a:lumMod val="25000"/>
                  </a:schemeClr>
                </a:solidFill>
                <a:latin typeface="Arial" panose="020B0604020202020204" pitchFamily="34" charset="0"/>
                <a:cs typeface="Arial" panose="020B0604020202020204" pitchFamily="34" charset="0"/>
              </a:rPr>
              <a:t>Feedback</a:t>
            </a:r>
            <a:endParaRPr lang="en-CA" sz="4800" b="1"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6500" b="1" dirty="0">
                <a:solidFill>
                  <a:schemeClr val="bg2">
                    <a:lumMod val="25000"/>
                  </a:schemeClr>
                </a:solidFill>
                <a:latin typeface="Arial" panose="020B0604020202020204" pitchFamily="34" charset="0"/>
                <a:cs typeface="Arial" panose="020B0604020202020204" pitchFamily="34" charset="0"/>
              </a:rPr>
              <a:t>Criticism</a:t>
            </a:r>
            <a:endParaRPr lang="en-CA" sz="4800" b="1"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5200" b="1" dirty="0">
                <a:solidFill>
                  <a:schemeClr val="bg2">
                    <a:lumMod val="25000"/>
                  </a:schemeClr>
                </a:solidFill>
                <a:latin typeface="Arial" panose="020B0604020202020204" pitchFamily="34" charset="0"/>
                <a:cs typeface="Arial" panose="020B0604020202020204" pitchFamily="34" charset="0"/>
              </a:rPr>
              <a:t>Fallacies</a:t>
            </a:r>
            <a:endParaRPr lang="en-CA" sz="4800" b="1"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Advice</a:t>
            </a: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t>
            </a: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t>
            </a: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t>
            </a: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t>
            </a:r>
            <a:endParaRPr lang="en-CA" b="1" dirty="0">
              <a:solidFill>
                <a:schemeClr val="bg2">
                  <a:lumMod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69232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3B50E-DC8E-4170-86A2-C079B35665EB}"/>
              </a:ext>
            </a:extLst>
          </p:cNvPr>
          <p:cNvSpPr>
            <a:spLocks noGrp="1"/>
          </p:cNvSpPr>
          <p:nvPr>
            <p:ph type="title"/>
          </p:nvPr>
        </p:nvSpPr>
        <p:spPr/>
        <p:txBody>
          <a:bodyPr/>
          <a:lstStyle/>
          <a:p>
            <a:r>
              <a:rPr lang="en-CA" b="1" dirty="0">
                <a:latin typeface="Arial" panose="020B0604020202020204" pitchFamily="34" charset="0"/>
                <a:cs typeface="Arial" panose="020B0604020202020204" pitchFamily="34" charset="0"/>
              </a:rPr>
              <a:t>Knowledge Gap</a:t>
            </a:r>
          </a:p>
        </p:txBody>
      </p:sp>
      <p:sp>
        <p:nvSpPr>
          <p:cNvPr id="3" name="Content Placeholder 2">
            <a:extLst>
              <a:ext uri="{FF2B5EF4-FFF2-40B4-BE49-F238E27FC236}">
                <a16:creationId xmlns:a16="http://schemas.microsoft.com/office/drawing/2014/main" id="{C41B2FD3-BEB8-47FB-A6C6-94FDC5F10DFF}"/>
              </a:ext>
            </a:extLst>
          </p:cNvPr>
          <p:cNvSpPr>
            <a:spLocks noGrp="1"/>
          </p:cNvSpPr>
          <p:nvPr>
            <p:ph idx="1"/>
          </p:nvPr>
        </p:nvSpPr>
        <p:spPr/>
        <p:txBody>
          <a:bodyPr>
            <a:normAutofit/>
          </a:bodyPr>
          <a:lstStyle/>
          <a:p>
            <a:r>
              <a:rPr lang="en-CA" dirty="0">
                <a:solidFill>
                  <a:schemeClr val="bg2">
                    <a:lumMod val="90000"/>
                  </a:schemeClr>
                </a:solidFill>
                <a:latin typeface="Arial" panose="020B0604020202020204" pitchFamily="34" charset="0"/>
                <a:cs typeface="Arial" panose="020B0604020202020204" pitchFamily="34" charset="0"/>
              </a:rPr>
              <a:t>Lack of research regarding the </a:t>
            </a:r>
            <a:r>
              <a:rPr lang="en-CA" b="1" dirty="0">
                <a:solidFill>
                  <a:schemeClr val="bg2">
                    <a:lumMod val="90000"/>
                  </a:schemeClr>
                </a:solidFill>
                <a:latin typeface="Arial" panose="020B0604020202020204" pitchFamily="34" charset="0"/>
                <a:cs typeface="Arial" panose="020B0604020202020204" pitchFamily="34" charset="0"/>
              </a:rPr>
              <a:t>geographical characteristics </a:t>
            </a:r>
            <a:r>
              <a:rPr lang="en-CA" dirty="0">
                <a:solidFill>
                  <a:schemeClr val="bg2">
                    <a:lumMod val="90000"/>
                  </a:schemeClr>
                </a:solidFill>
                <a:latin typeface="Arial" panose="020B0604020202020204" pitchFamily="34" charset="0"/>
                <a:cs typeface="Arial" panose="020B0604020202020204" pitchFamily="34" charset="0"/>
              </a:rPr>
              <a:t>of social media movements</a:t>
            </a:r>
          </a:p>
          <a:p>
            <a:r>
              <a:rPr lang="en-CA" dirty="0">
                <a:solidFill>
                  <a:schemeClr val="bg2">
                    <a:lumMod val="90000"/>
                  </a:schemeClr>
                </a:solidFill>
                <a:latin typeface="Arial" panose="020B0604020202020204" pitchFamily="34" charset="0"/>
                <a:cs typeface="Arial" panose="020B0604020202020204" pitchFamily="34" charset="0"/>
              </a:rPr>
              <a:t>Unresolved questions:</a:t>
            </a:r>
          </a:p>
          <a:p>
            <a:pPr lvl="1"/>
            <a:r>
              <a:rPr lang="en-CA" dirty="0">
                <a:solidFill>
                  <a:schemeClr val="bg2">
                    <a:lumMod val="90000"/>
                  </a:schemeClr>
                </a:solidFill>
                <a:latin typeface="Arial" panose="020B0604020202020204" pitchFamily="34" charset="0"/>
                <a:cs typeface="Arial" panose="020B0604020202020204" pitchFamily="34" charset="0"/>
              </a:rPr>
              <a:t>is twitter activity in a specific area more likely to influence political processes within that same area?</a:t>
            </a:r>
          </a:p>
          <a:p>
            <a:pPr lvl="1"/>
            <a:r>
              <a:rPr lang="en-CA" dirty="0">
                <a:solidFill>
                  <a:schemeClr val="bg2">
                    <a:lumMod val="90000"/>
                  </a:schemeClr>
                </a:solidFill>
                <a:latin typeface="Arial" panose="020B0604020202020204" pitchFamily="34" charset="0"/>
                <a:cs typeface="Arial" panose="020B0604020202020204" pitchFamily="34" charset="0"/>
              </a:rPr>
              <a:t>can the location from where people tweet determine the location from where change happens?</a:t>
            </a:r>
          </a:p>
          <a:p>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 </a:t>
            </a:r>
            <a:r>
              <a:rPr lang="en-CA" dirty="0">
                <a:solidFill>
                  <a:schemeClr val="bg2">
                    <a:lumMod val="25000"/>
                  </a:schemeClr>
                </a:solidFill>
                <a:latin typeface="Arial" panose="020B0604020202020204" pitchFamily="34" charset="0"/>
                <a:cs typeface="Arial" panose="020B0604020202020204" pitchFamily="34" charset="0"/>
              </a:rPr>
              <a:t>the relationship between location based hashtag activism and location based political processes (e.g. voter behaviour, policy adoption)</a:t>
            </a:r>
          </a:p>
          <a:p>
            <a:endParaRPr lang="en-CA" dirty="0">
              <a:solidFill>
                <a:schemeClr val="bg2">
                  <a:lumMod val="25000"/>
                </a:schemeClr>
              </a:solidFill>
              <a:latin typeface="Arial" panose="020B0604020202020204" pitchFamily="34" charset="0"/>
              <a:cs typeface="Arial" panose="020B0604020202020204" pitchFamily="34" charset="0"/>
            </a:endParaRPr>
          </a:p>
          <a:p>
            <a:pPr lvl="1"/>
            <a:endParaRPr lang="en-CA" dirty="0">
              <a:solidFill>
                <a:schemeClr val="bg2">
                  <a:lumMod val="25000"/>
                </a:schemeClr>
              </a:solidFill>
              <a:latin typeface="Arial" panose="020B0604020202020204" pitchFamily="34" charset="0"/>
              <a:cs typeface="Arial" panose="020B0604020202020204" pitchFamily="34" charset="0"/>
            </a:endParaRPr>
          </a:p>
          <a:p>
            <a:endParaRPr lang="en-CA" dirty="0">
              <a:solidFill>
                <a:schemeClr val="bg2">
                  <a:lumMod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474173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912C5E87-CB8A-4EB6-9DF9-90164F54C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3983755" y="404258"/>
            <a:ext cx="7775429" cy="6051730"/>
          </a:xfrm>
          <a:custGeom>
            <a:avLst/>
            <a:gdLst>
              <a:gd name="connsiteX0" fmla="*/ 6757888 w 7775429"/>
              <a:gd name="connsiteY0" fmla="*/ 3123835 h 6051730"/>
              <a:gd name="connsiteX1" fmla="*/ 5223007 w 7775429"/>
              <a:gd name="connsiteY1" fmla="*/ 3123835 h 6051730"/>
              <a:gd name="connsiteX2" fmla="*/ 5003739 w 7775429"/>
              <a:gd name="connsiteY2" fmla="*/ 3001951 h 6051730"/>
              <a:gd name="connsiteX3" fmla="*/ 4236300 w 7775429"/>
              <a:gd name="connsiteY3" fmla="*/ 1688315 h 6051730"/>
              <a:gd name="connsiteX4" fmla="*/ 4236300 w 7775429"/>
              <a:gd name="connsiteY4" fmla="*/ 1435519 h 6051730"/>
              <a:gd name="connsiteX5" fmla="*/ 5003739 w 7775429"/>
              <a:gd name="connsiteY5" fmla="*/ 121884 h 6051730"/>
              <a:gd name="connsiteX6" fmla="*/ 5223007 w 7775429"/>
              <a:gd name="connsiteY6" fmla="*/ 0 h 6051730"/>
              <a:gd name="connsiteX7" fmla="*/ 6757888 w 7775429"/>
              <a:gd name="connsiteY7" fmla="*/ 0 h 6051730"/>
              <a:gd name="connsiteX8" fmla="*/ 6977155 w 7775429"/>
              <a:gd name="connsiteY8" fmla="*/ 121884 h 6051730"/>
              <a:gd name="connsiteX9" fmla="*/ 7744595 w 7775429"/>
              <a:gd name="connsiteY9" fmla="*/ 1435519 h 6051730"/>
              <a:gd name="connsiteX10" fmla="*/ 7744595 w 7775429"/>
              <a:gd name="connsiteY10" fmla="*/ 1688315 h 6051730"/>
              <a:gd name="connsiteX11" fmla="*/ 6977155 w 7775429"/>
              <a:gd name="connsiteY11" fmla="*/ 3001951 h 6051730"/>
              <a:gd name="connsiteX12" fmla="*/ 6757888 w 7775429"/>
              <a:gd name="connsiteY12" fmla="*/ 3123835 h 6051730"/>
              <a:gd name="connsiteX13" fmla="*/ 3556238 w 7775429"/>
              <a:gd name="connsiteY13" fmla="*/ 5503115 h 6051730"/>
              <a:gd name="connsiteX14" fmla="*/ 3291436 w 7775429"/>
              <a:gd name="connsiteY14" fmla="*/ 5503115 h 6051730"/>
              <a:gd name="connsiteX15" fmla="*/ 3260544 w 7775429"/>
              <a:gd name="connsiteY15" fmla="*/ 5503115 h 6051730"/>
              <a:gd name="connsiteX16" fmla="*/ 3231067 w 7775429"/>
              <a:gd name="connsiteY16" fmla="*/ 5452355 h 6051730"/>
              <a:gd name="connsiteX17" fmla="*/ 3086688 w 7775429"/>
              <a:gd name="connsiteY17" fmla="*/ 5203722 h 6051730"/>
              <a:gd name="connsiteX18" fmla="*/ 3086688 w 7775429"/>
              <a:gd name="connsiteY18" fmla="*/ 5064553 h 6051730"/>
              <a:gd name="connsiteX19" fmla="*/ 3481893 w 7775429"/>
              <a:gd name="connsiteY19" fmla="*/ 4383983 h 6051730"/>
              <a:gd name="connsiteX20" fmla="*/ 3602840 w 7775429"/>
              <a:gd name="connsiteY20" fmla="*/ 4312701 h 6051730"/>
              <a:gd name="connsiteX21" fmla="*/ 4391548 w 7775429"/>
              <a:gd name="connsiteY21" fmla="*/ 4312701 h 6051730"/>
              <a:gd name="connsiteX22" fmla="*/ 4428679 w 7775429"/>
              <a:gd name="connsiteY22" fmla="*/ 4317633 h 6051730"/>
              <a:gd name="connsiteX23" fmla="*/ 4454216 w 7775429"/>
              <a:gd name="connsiteY23" fmla="*/ 4328340 h 6051730"/>
              <a:gd name="connsiteX24" fmla="*/ 4438609 w 7775429"/>
              <a:gd name="connsiteY24" fmla="*/ 4355333 h 6051730"/>
              <a:gd name="connsiteX25" fmla="*/ 3885668 w 7775429"/>
              <a:gd name="connsiteY25" fmla="*/ 5311656 h 6051730"/>
              <a:gd name="connsiteX26" fmla="*/ 3556238 w 7775429"/>
              <a:gd name="connsiteY26" fmla="*/ 5503115 h 6051730"/>
              <a:gd name="connsiteX27" fmla="*/ 4438254 w 7775429"/>
              <a:gd name="connsiteY27" fmla="*/ 6051730 h 6051730"/>
              <a:gd name="connsiteX28" fmla="*/ 3548595 w 7775429"/>
              <a:gd name="connsiteY28" fmla="*/ 6051730 h 6051730"/>
              <a:gd name="connsiteX29" fmla="*/ 3412169 w 7775429"/>
              <a:gd name="connsiteY29" fmla="*/ 5971324 h 6051730"/>
              <a:gd name="connsiteX30" fmla="*/ 3173058 w 7775429"/>
              <a:gd name="connsiteY30" fmla="*/ 5559560 h 6051730"/>
              <a:gd name="connsiteX31" fmla="*/ 3146046 w 7775429"/>
              <a:gd name="connsiteY31" fmla="*/ 5513043 h 6051730"/>
              <a:gd name="connsiteX32" fmla="*/ 3167300 w 7775429"/>
              <a:gd name="connsiteY32" fmla="*/ 5513043 h 6051730"/>
              <a:gd name="connsiteX33" fmla="*/ 3267756 w 7775429"/>
              <a:gd name="connsiteY33" fmla="*/ 5513043 h 6051730"/>
              <a:gd name="connsiteX34" fmla="*/ 3311396 w 7775429"/>
              <a:gd name="connsiteY34" fmla="*/ 5588194 h 6051730"/>
              <a:gd name="connsiteX35" fmla="*/ 3478124 w 7775429"/>
              <a:gd name="connsiteY35" fmla="*/ 5875309 h 6051730"/>
              <a:gd name="connsiteX36" fmla="*/ 3599071 w 7775429"/>
              <a:gd name="connsiteY36" fmla="*/ 5946592 h 6051730"/>
              <a:gd name="connsiteX37" fmla="*/ 4387779 w 7775429"/>
              <a:gd name="connsiteY37" fmla="*/ 5946592 h 6051730"/>
              <a:gd name="connsiteX38" fmla="*/ 4510428 w 7775429"/>
              <a:gd name="connsiteY38" fmla="*/ 5875309 h 6051730"/>
              <a:gd name="connsiteX39" fmla="*/ 4903930 w 7775429"/>
              <a:gd name="connsiteY39" fmla="*/ 5194740 h 6051730"/>
              <a:gd name="connsiteX40" fmla="*/ 4903930 w 7775429"/>
              <a:gd name="connsiteY40" fmla="*/ 5055570 h 6051730"/>
              <a:gd name="connsiteX41" fmla="*/ 4510428 w 7775429"/>
              <a:gd name="connsiteY41" fmla="*/ 4375000 h 6051730"/>
              <a:gd name="connsiteX42" fmla="*/ 4458686 w 7775429"/>
              <a:gd name="connsiteY42" fmla="*/ 4322811 h 6051730"/>
              <a:gd name="connsiteX43" fmla="*/ 4452698 w 7775429"/>
              <a:gd name="connsiteY43" fmla="*/ 4320302 h 6051730"/>
              <a:gd name="connsiteX44" fmla="*/ 4484794 w 7775429"/>
              <a:gd name="connsiteY44" fmla="*/ 4264792 h 6051730"/>
              <a:gd name="connsiteX45" fmla="*/ 4508664 w 7775429"/>
              <a:gd name="connsiteY45" fmla="*/ 4223507 h 6051730"/>
              <a:gd name="connsiteX46" fmla="*/ 4483907 w 7775429"/>
              <a:gd name="connsiteY46" fmla="*/ 4213126 h 6051730"/>
              <a:gd name="connsiteX47" fmla="*/ 4442024 w 7775429"/>
              <a:gd name="connsiteY47" fmla="*/ 4207562 h 6051730"/>
              <a:gd name="connsiteX48" fmla="*/ 3552365 w 7775429"/>
              <a:gd name="connsiteY48" fmla="*/ 4207562 h 6051730"/>
              <a:gd name="connsiteX49" fmla="*/ 3415938 w 7775429"/>
              <a:gd name="connsiteY49" fmla="*/ 4287967 h 6051730"/>
              <a:gd name="connsiteX50" fmla="*/ 2970149 w 7775429"/>
              <a:gd name="connsiteY50" fmla="*/ 5055647 h 6051730"/>
              <a:gd name="connsiteX51" fmla="*/ 2970149 w 7775429"/>
              <a:gd name="connsiteY51" fmla="*/ 5212628 h 6051730"/>
              <a:gd name="connsiteX52" fmla="*/ 3117294 w 7775429"/>
              <a:gd name="connsiteY52" fmla="*/ 5466022 h 6051730"/>
              <a:gd name="connsiteX53" fmla="*/ 3138834 w 7775429"/>
              <a:gd name="connsiteY53" fmla="*/ 5503115 h 6051730"/>
              <a:gd name="connsiteX54" fmla="*/ 3039048 w 7775429"/>
              <a:gd name="connsiteY54" fmla="*/ 5503115 h 6051730"/>
              <a:gd name="connsiteX55" fmla="*/ 1437823 w 7775429"/>
              <a:gd name="connsiteY55" fmla="*/ 5503115 h 6051730"/>
              <a:gd name="connsiteX56" fmla="*/ 1112968 w 7775429"/>
              <a:gd name="connsiteY56" fmla="*/ 5311656 h 6051730"/>
              <a:gd name="connsiteX57" fmla="*/ 51474 w 7775429"/>
              <a:gd name="connsiteY57" fmla="*/ 3483691 h 6051730"/>
              <a:gd name="connsiteX58" fmla="*/ 51474 w 7775429"/>
              <a:gd name="connsiteY58" fmla="*/ 3109892 h 6051730"/>
              <a:gd name="connsiteX59" fmla="*/ 1112968 w 7775429"/>
              <a:gd name="connsiteY59" fmla="*/ 1281925 h 6051730"/>
              <a:gd name="connsiteX60" fmla="*/ 1437823 w 7775429"/>
              <a:gd name="connsiteY60" fmla="*/ 1090467 h 6051730"/>
              <a:gd name="connsiteX61" fmla="*/ 3556238 w 7775429"/>
              <a:gd name="connsiteY61" fmla="*/ 1090467 h 6051730"/>
              <a:gd name="connsiteX62" fmla="*/ 3885668 w 7775429"/>
              <a:gd name="connsiteY62" fmla="*/ 1281925 h 6051730"/>
              <a:gd name="connsiteX63" fmla="*/ 4942588 w 7775429"/>
              <a:gd name="connsiteY63" fmla="*/ 3109892 h 6051730"/>
              <a:gd name="connsiteX64" fmla="*/ 4942588 w 7775429"/>
              <a:gd name="connsiteY64" fmla="*/ 3483691 h 6051730"/>
              <a:gd name="connsiteX65" fmla="*/ 4550147 w 7775429"/>
              <a:gd name="connsiteY65" fmla="*/ 4162428 h 6051730"/>
              <a:gd name="connsiteX66" fmla="*/ 4517072 w 7775429"/>
              <a:gd name="connsiteY66" fmla="*/ 4219628 h 6051730"/>
              <a:gd name="connsiteX67" fmla="*/ 4518236 w 7775429"/>
              <a:gd name="connsiteY67" fmla="*/ 4220116 h 6051730"/>
              <a:gd name="connsiteX68" fmla="*/ 4576603 w 7775429"/>
              <a:gd name="connsiteY68" fmla="*/ 4278984 h 6051730"/>
              <a:gd name="connsiteX69" fmla="*/ 5020470 w 7775429"/>
              <a:gd name="connsiteY69" fmla="*/ 5046664 h 6051730"/>
              <a:gd name="connsiteX70" fmla="*/ 5020470 w 7775429"/>
              <a:gd name="connsiteY70" fmla="*/ 5203646 h 6051730"/>
              <a:gd name="connsiteX71" fmla="*/ 4576603 w 7775429"/>
              <a:gd name="connsiteY71" fmla="*/ 5971324 h 6051730"/>
              <a:gd name="connsiteX72" fmla="*/ 4438254 w 7775429"/>
              <a:gd name="connsiteY72" fmla="*/ 6051730 h 605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7775429" h="6051730">
                <a:moveTo>
                  <a:pt x="6757888" y="3123835"/>
                </a:moveTo>
                <a:cubicBezTo>
                  <a:pt x="5223007" y="3123835"/>
                  <a:pt x="5223007" y="3123835"/>
                  <a:pt x="5223007" y="3123835"/>
                </a:cubicBezTo>
                <a:cubicBezTo>
                  <a:pt x="5145351" y="3123835"/>
                  <a:pt x="5044851" y="3069664"/>
                  <a:pt x="5003739" y="3001951"/>
                </a:cubicBezTo>
                <a:cubicBezTo>
                  <a:pt x="4236300" y="1688315"/>
                  <a:pt x="4236300" y="1688315"/>
                  <a:pt x="4236300" y="1688315"/>
                </a:cubicBezTo>
                <a:cubicBezTo>
                  <a:pt x="4199755" y="1616088"/>
                  <a:pt x="4199755" y="1507747"/>
                  <a:pt x="4236300" y="1435519"/>
                </a:cubicBezTo>
                <a:cubicBezTo>
                  <a:pt x="5003739" y="121884"/>
                  <a:pt x="5003739" y="121884"/>
                  <a:pt x="5003739" y="121884"/>
                </a:cubicBezTo>
                <a:cubicBezTo>
                  <a:pt x="5044851" y="54170"/>
                  <a:pt x="5145351" y="0"/>
                  <a:pt x="5223007" y="0"/>
                </a:cubicBezTo>
                <a:lnTo>
                  <a:pt x="6757888" y="0"/>
                </a:lnTo>
                <a:cubicBezTo>
                  <a:pt x="6840113" y="0"/>
                  <a:pt x="6940611" y="54170"/>
                  <a:pt x="6977155" y="121884"/>
                </a:cubicBezTo>
                <a:cubicBezTo>
                  <a:pt x="7744595" y="1435519"/>
                  <a:pt x="7744595" y="1435519"/>
                  <a:pt x="7744595" y="1435519"/>
                </a:cubicBezTo>
                <a:cubicBezTo>
                  <a:pt x="7785708" y="1507747"/>
                  <a:pt x="7785708" y="1616088"/>
                  <a:pt x="7744595" y="1688315"/>
                </a:cubicBezTo>
                <a:cubicBezTo>
                  <a:pt x="6977155" y="3001951"/>
                  <a:pt x="6977155" y="3001951"/>
                  <a:pt x="6977155" y="3001951"/>
                </a:cubicBezTo>
                <a:cubicBezTo>
                  <a:pt x="6940611" y="3069664"/>
                  <a:pt x="6840113" y="3123835"/>
                  <a:pt x="6757888" y="3123835"/>
                </a:cubicBezTo>
                <a:close/>
                <a:moveTo>
                  <a:pt x="3556238" y="5503115"/>
                </a:moveTo>
                <a:cubicBezTo>
                  <a:pt x="3556238" y="5503115"/>
                  <a:pt x="3556238" y="5503115"/>
                  <a:pt x="3291436" y="5503115"/>
                </a:cubicBezTo>
                <a:lnTo>
                  <a:pt x="3260544" y="5503115"/>
                </a:lnTo>
                <a:lnTo>
                  <a:pt x="3231067" y="5452355"/>
                </a:lnTo>
                <a:cubicBezTo>
                  <a:pt x="3190023" y="5381674"/>
                  <a:pt x="3142263" y="5299428"/>
                  <a:pt x="3086688" y="5203722"/>
                </a:cubicBezTo>
                <a:cubicBezTo>
                  <a:pt x="3061136" y="5161292"/>
                  <a:pt x="3061136" y="5106983"/>
                  <a:pt x="3086688" y="5064553"/>
                </a:cubicBezTo>
                <a:cubicBezTo>
                  <a:pt x="3086688" y="5064553"/>
                  <a:pt x="3086688" y="5064553"/>
                  <a:pt x="3481893" y="4383983"/>
                </a:cubicBezTo>
                <a:cubicBezTo>
                  <a:pt x="3505743" y="4339856"/>
                  <a:pt x="3553439" y="4312701"/>
                  <a:pt x="3602840" y="4312701"/>
                </a:cubicBezTo>
                <a:cubicBezTo>
                  <a:pt x="3602840" y="4312701"/>
                  <a:pt x="3602840" y="4312701"/>
                  <a:pt x="4391548" y="4312701"/>
                </a:cubicBezTo>
                <a:cubicBezTo>
                  <a:pt x="4404323" y="4312701"/>
                  <a:pt x="4416781" y="4314398"/>
                  <a:pt x="4428679" y="4317633"/>
                </a:cubicBezTo>
                <a:lnTo>
                  <a:pt x="4454216" y="4328340"/>
                </a:lnTo>
                <a:lnTo>
                  <a:pt x="4438609" y="4355333"/>
                </a:lnTo>
                <a:cubicBezTo>
                  <a:pt x="4297495" y="4599392"/>
                  <a:pt x="4116869" y="4911789"/>
                  <a:pt x="3885668" y="5311656"/>
                </a:cubicBezTo>
                <a:cubicBezTo>
                  <a:pt x="3817038" y="5430178"/>
                  <a:pt x="3693500" y="5503115"/>
                  <a:pt x="3556238" y="5503115"/>
                </a:cubicBezTo>
                <a:close/>
                <a:moveTo>
                  <a:pt x="4438254" y="6051730"/>
                </a:moveTo>
                <a:cubicBezTo>
                  <a:pt x="4438254" y="6051730"/>
                  <a:pt x="4438254" y="6051730"/>
                  <a:pt x="3548595" y="6051730"/>
                </a:cubicBezTo>
                <a:cubicBezTo>
                  <a:pt x="3492871" y="6051730"/>
                  <a:pt x="3439071" y="6021098"/>
                  <a:pt x="3412169" y="5971324"/>
                </a:cubicBezTo>
                <a:cubicBezTo>
                  <a:pt x="3412169" y="5971324"/>
                  <a:pt x="3412169" y="5971324"/>
                  <a:pt x="3173058" y="5559560"/>
                </a:cubicBezTo>
                <a:lnTo>
                  <a:pt x="3146046" y="5513043"/>
                </a:lnTo>
                <a:lnTo>
                  <a:pt x="3167300" y="5513043"/>
                </a:lnTo>
                <a:lnTo>
                  <a:pt x="3267756" y="5513043"/>
                </a:lnTo>
                <a:lnTo>
                  <a:pt x="3311396" y="5588194"/>
                </a:lnTo>
                <a:cubicBezTo>
                  <a:pt x="3478124" y="5875309"/>
                  <a:pt x="3478124" y="5875309"/>
                  <a:pt x="3478124" y="5875309"/>
                </a:cubicBezTo>
                <a:cubicBezTo>
                  <a:pt x="3501973" y="5919436"/>
                  <a:pt x="3549670" y="5946592"/>
                  <a:pt x="3599071" y="5946592"/>
                </a:cubicBezTo>
                <a:cubicBezTo>
                  <a:pt x="4387779" y="5946592"/>
                  <a:pt x="4387779" y="5946592"/>
                  <a:pt x="4387779" y="5946592"/>
                </a:cubicBezTo>
                <a:cubicBezTo>
                  <a:pt x="4438882" y="5946592"/>
                  <a:pt x="4484876" y="5919436"/>
                  <a:pt x="4510428" y="5875309"/>
                </a:cubicBezTo>
                <a:cubicBezTo>
                  <a:pt x="4903930" y="5194740"/>
                  <a:pt x="4903930" y="5194740"/>
                  <a:pt x="4903930" y="5194740"/>
                </a:cubicBezTo>
                <a:cubicBezTo>
                  <a:pt x="4929483" y="5152309"/>
                  <a:pt x="4929483" y="5098000"/>
                  <a:pt x="4903930" y="5055570"/>
                </a:cubicBezTo>
                <a:cubicBezTo>
                  <a:pt x="4510428" y="4375000"/>
                  <a:pt x="4510428" y="4375000"/>
                  <a:pt x="4510428" y="4375000"/>
                </a:cubicBezTo>
                <a:cubicBezTo>
                  <a:pt x="4497651" y="4352936"/>
                  <a:pt x="4479766" y="4335115"/>
                  <a:pt x="4458686" y="4322811"/>
                </a:cubicBezTo>
                <a:lnTo>
                  <a:pt x="4452698" y="4320302"/>
                </a:lnTo>
                <a:lnTo>
                  <a:pt x="4484794" y="4264792"/>
                </a:lnTo>
                <a:lnTo>
                  <a:pt x="4508664" y="4223507"/>
                </a:lnTo>
                <a:lnTo>
                  <a:pt x="4483907" y="4213126"/>
                </a:lnTo>
                <a:cubicBezTo>
                  <a:pt x="4470485" y="4209476"/>
                  <a:pt x="4456434" y="4207562"/>
                  <a:pt x="4442024" y="4207562"/>
                </a:cubicBezTo>
                <a:cubicBezTo>
                  <a:pt x="3552365" y="4207562"/>
                  <a:pt x="3552365" y="4207562"/>
                  <a:pt x="3552365" y="4207562"/>
                </a:cubicBezTo>
                <a:cubicBezTo>
                  <a:pt x="3496641" y="4207562"/>
                  <a:pt x="3442841" y="4238192"/>
                  <a:pt x="3415938" y="4287967"/>
                </a:cubicBezTo>
                <a:cubicBezTo>
                  <a:pt x="2970149" y="5055647"/>
                  <a:pt x="2970149" y="5055647"/>
                  <a:pt x="2970149" y="5055647"/>
                </a:cubicBezTo>
                <a:cubicBezTo>
                  <a:pt x="2941326" y="5103506"/>
                  <a:pt x="2941326" y="5164767"/>
                  <a:pt x="2970149" y="5212628"/>
                </a:cubicBezTo>
                <a:cubicBezTo>
                  <a:pt x="3025872" y="5308588"/>
                  <a:pt x="3074630" y="5392553"/>
                  <a:pt x="3117294" y="5466022"/>
                </a:cubicBezTo>
                <a:lnTo>
                  <a:pt x="3138834" y="5503115"/>
                </a:lnTo>
                <a:lnTo>
                  <a:pt x="3039048" y="5503115"/>
                </a:lnTo>
                <a:cubicBezTo>
                  <a:pt x="2728732" y="5503115"/>
                  <a:pt x="2232229" y="5503115"/>
                  <a:pt x="1437823" y="5503115"/>
                </a:cubicBezTo>
                <a:cubicBezTo>
                  <a:pt x="1305136" y="5503115"/>
                  <a:pt x="1177024" y="5430178"/>
                  <a:pt x="1112968" y="5311656"/>
                </a:cubicBezTo>
                <a:cubicBezTo>
                  <a:pt x="1112968" y="5311656"/>
                  <a:pt x="1112968" y="5311656"/>
                  <a:pt x="51474" y="3483691"/>
                </a:cubicBezTo>
                <a:cubicBezTo>
                  <a:pt x="-17158" y="3369728"/>
                  <a:pt x="-17158" y="3223855"/>
                  <a:pt x="51474" y="3109892"/>
                </a:cubicBezTo>
                <a:cubicBezTo>
                  <a:pt x="51474" y="3109892"/>
                  <a:pt x="51474" y="3109892"/>
                  <a:pt x="1112968" y="1281925"/>
                </a:cubicBezTo>
                <a:cubicBezTo>
                  <a:pt x="1177024" y="1163403"/>
                  <a:pt x="1305136" y="1090467"/>
                  <a:pt x="1437823" y="1090467"/>
                </a:cubicBezTo>
                <a:cubicBezTo>
                  <a:pt x="1437823" y="1090467"/>
                  <a:pt x="1437823" y="1090467"/>
                  <a:pt x="3556238" y="1090467"/>
                </a:cubicBezTo>
                <a:cubicBezTo>
                  <a:pt x="3693500" y="1090467"/>
                  <a:pt x="3817038" y="1163403"/>
                  <a:pt x="3885668" y="1281925"/>
                </a:cubicBezTo>
                <a:cubicBezTo>
                  <a:pt x="3885668" y="1281925"/>
                  <a:pt x="3885668" y="1281925"/>
                  <a:pt x="4942588" y="3109892"/>
                </a:cubicBezTo>
                <a:cubicBezTo>
                  <a:pt x="5011220" y="3223855"/>
                  <a:pt x="5011220" y="3369728"/>
                  <a:pt x="4942588" y="3483691"/>
                </a:cubicBezTo>
                <a:cubicBezTo>
                  <a:pt x="4942588" y="3483691"/>
                  <a:pt x="4942588" y="3483691"/>
                  <a:pt x="4550147" y="4162428"/>
                </a:cubicBezTo>
                <a:lnTo>
                  <a:pt x="4517072" y="4219628"/>
                </a:lnTo>
                <a:lnTo>
                  <a:pt x="4518236" y="4220116"/>
                </a:lnTo>
                <a:cubicBezTo>
                  <a:pt x="4542015" y="4233996"/>
                  <a:pt x="4562190" y="4254096"/>
                  <a:pt x="4576603" y="4278984"/>
                </a:cubicBezTo>
                <a:cubicBezTo>
                  <a:pt x="4576603" y="4278984"/>
                  <a:pt x="4576603" y="4278984"/>
                  <a:pt x="5020470" y="5046664"/>
                </a:cubicBezTo>
                <a:cubicBezTo>
                  <a:pt x="5049294" y="5094524"/>
                  <a:pt x="5049294" y="5155785"/>
                  <a:pt x="5020470" y="5203646"/>
                </a:cubicBezTo>
                <a:cubicBezTo>
                  <a:pt x="5020470" y="5203646"/>
                  <a:pt x="5020470" y="5203646"/>
                  <a:pt x="4576603" y="5971324"/>
                </a:cubicBezTo>
                <a:cubicBezTo>
                  <a:pt x="4547780" y="6021098"/>
                  <a:pt x="4495898" y="6051730"/>
                  <a:pt x="4438254" y="605173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picture containing ax, vector graphics, tool&#10;&#10;Description automatically generated">
            <a:extLst>
              <a:ext uri="{FF2B5EF4-FFF2-40B4-BE49-F238E27FC236}">
                <a16:creationId xmlns:a16="http://schemas.microsoft.com/office/drawing/2014/main" id="{F7BC3BFA-9832-4E98-AFB1-C7847BB535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2143" y="4038498"/>
            <a:ext cx="2229761" cy="1833979"/>
          </a:xfrm>
          <a:prstGeom prst="rect">
            <a:avLst/>
          </a:prstGeom>
        </p:spPr>
      </p:pic>
      <p:pic>
        <p:nvPicPr>
          <p:cNvPr id="5" name="Picture 4" descr="Icon&#10;&#10;Description automatically generated">
            <a:extLst>
              <a:ext uri="{FF2B5EF4-FFF2-40B4-BE49-F238E27FC236}">
                <a16:creationId xmlns:a16="http://schemas.microsoft.com/office/drawing/2014/main" id="{E838C8FB-6117-46DE-9D44-275E5D568A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55028" y="1909854"/>
            <a:ext cx="2846216" cy="2846216"/>
          </a:xfrm>
          <a:prstGeom prst="rect">
            <a:avLst/>
          </a:prstGeom>
        </p:spPr>
      </p:pic>
      <p:sp>
        <p:nvSpPr>
          <p:cNvPr id="12" name="TextBox 11">
            <a:extLst>
              <a:ext uri="{FF2B5EF4-FFF2-40B4-BE49-F238E27FC236}">
                <a16:creationId xmlns:a16="http://schemas.microsoft.com/office/drawing/2014/main" id="{B4B26ABD-DD30-4623-8015-92E98C4C34B2}"/>
              </a:ext>
            </a:extLst>
          </p:cNvPr>
          <p:cNvSpPr txBox="1"/>
          <p:nvPr/>
        </p:nvSpPr>
        <p:spPr>
          <a:xfrm>
            <a:off x="135395" y="2185673"/>
            <a:ext cx="3510719" cy="2308324"/>
          </a:xfrm>
          <a:prstGeom prst="rect">
            <a:avLst/>
          </a:prstGeom>
          <a:noFill/>
        </p:spPr>
        <p:txBody>
          <a:bodyPr wrap="square" rtlCol="0">
            <a:spAutoFit/>
          </a:bodyPr>
          <a:lstStyle/>
          <a:p>
            <a:r>
              <a:rPr lang="en-CA" sz="2400" dirty="0">
                <a:solidFill>
                  <a:schemeClr val="bg2">
                    <a:lumMod val="25000"/>
                  </a:schemeClr>
                </a:solidFill>
                <a:latin typeface="Arial" panose="020B0604020202020204" pitchFamily="34" charset="0"/>
                <a:cs typeface="Arial" panose="020B0604020202020204" pitchFamily="34" charset="0"/>
              </a:rPr>
              <a:t>How can </a:t>
            </a:r>
            <a:r>
              <a:rPr lang="en-CA" sz="2400" b="1" dirty="0">
                <a:solidFill>
                  <a:schemeClr val="bg2">
                    <a:lumMod val="25000"/>
                  </a:schemeClr>
                </a:solidFill>
                <a:latin typeface="Arial" panose="020B0604020202020204" pitchFamily="34" charset="0"/>
                <a:cs typeface="Arial" panose="020B0604020202020204" pitchFamily="34" charset="0"/>
              </a:rPr>
              <a:t>location-based hashtag activism </a:t>
            </a:r>
            <a:r>
              <a:rPr lang="en-CA" sz="2400" dirty="0">
                <a:solidFill>
                  <a:schemeClr val="bg2">
                    <a:lumMod val="25000"/>
                  </a:schemeClr>
                </a:solidFill>
                <a:latin typeface="Arial" panose="020B0604020202020204" pitchFamily="34" charset="0"/>
                <a:cs typeface="Arial" panose="020B0604020202020204" pitchFamily="34" charset="0"/>
              </a:rPr>
              <a:t>influence </a:t>
            </a:r>
            <a:r>
              <a:rPr lang="en-CA" sz="2400" b="1" dirty="0">
                <a:solidFill>
                  <a:schemeClr val="bg2">
                    <a:lumMod val="25000"/>
                  </a:schemeClr>
                </a:solidFill>
                <a:latin typeface="Arial" panose="020B0604020202020204" pitchFamily="34" charset="0"/>
                <a:cs typeface="Arial" panose="020B0604020202020204" pitchFamily="34" charset="0"/>
              </a:rPr>
              <a:t>place-specific political processes </a:t>
            </a:r>
            <a:r>
              <a:rPr lang="en-CA" sz="2400" dirty="0">
                <a:solidFill>
                  <a:schemeClr val="bg2">
                    <a:lumMod val="25000"/>
                  </a:schemeClr>
                </a:solidFill>
                <a:latin typeface="Arial" panose="020B0604020202020204" pitchFamily="34" charset="0"/>
                <a:cs typeface="Arial" panose="020B0604020202020204" pitchFamily="34" charset="0"/>
              </a:rPr>
              <a:t>in the United States?</a:t>
            </a:r>
          </a:p>
        </p:txBody>
      </p:sp>
      <p:sp>
        <p:nvSpPr>
          <p:cNvPr id="14" name="Title 1">
            <a:extLst>
              <a:ext uri="{FF2B5EF4-FFF2-40B4-BE49-F238E27FC236}">
                <a16:creationId xmlns:a16="http://schemas.microsoft.com/office/drawing/2014/main" id="{C56201D0-7809-4B24-B19D-6CBAA674CA43}"/>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b="1" dirty="0">
                <a:latin typeface="Arial" panose="020B0604020202020204" pitchFamily="34" charset="0"/>
                <a:cs typeface="Arial" panose="020B0604020202020204" pitchFamily="34" charset="0"/>
              </a:rPr>
              <a:t>Research Question</a:t>
            </a:r>
          </a:p>
        </p:txBody>
      </p:sp>
    </p:spTree>
    <p:extLst>
      <p:ext uri="{BB962C8B-B14F-4D97-AF65-F5344CB8AC3E}">
        <p14:creationId xmlns:p14="http://schemas.microsoft.com/office/powerpoint/2010/main" val="1673913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2" y="2329262"/>
            <a:ext cx="1367465"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582645" y="2329263"/>
            <a:ext cx="1474170"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Legislative responses</a:t>
            </a:r>
          </a:p>
        </p:txBody>
      </p:sp>
      <p:sp>
        <p:nvSpPr>
          <p:cNvPr id="17" name="Oval 16">
            <a:extLst>
              <a:ext uri="{FF2B5EF4-FFF2-40B4-BE49-F238E27FC236}">
                <a16:creationId xmlns:a16="http://schemas.microsoft.com/office/drawing/2014/main" id="{4CF7CA12-6CBD-4938-81A7-B9BA42946BB9}"/>
              </a:ext>
            </a:extLst>
          </p:cNvPr>
          <p:cNvSpPr/>
          <p:nvPr/>
        </p:nvSpPr>
        <p:spPr>
          <a:xfrm>
            <a:off x="5352553" y="2329262"/>
            <a:ext cx="1619863"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Social Movements</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319730" y="3304313"/>
            <a:ext cx="891480" cy="1220894"/>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16200000" flipV="1">
            <a:off x="5889234" y="3577563"/>
            <a:ext cx="555172" cy="867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825075"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5400000" flipH="1" flipV="1">
            <a:off x="5897928" y="2056035"/>
            <a:ext cx="537785" cy="867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41884" y="1314970"/>
            <a:ext cx="1203508" cy="82507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163716" y="1281769"/>
            <a:ext cx="1203509" cy="891480"/>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103948" y="2103300"/>
            <a:ext cx="12700" cy="737510"/>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103948" y="2792764"/>
            <a:ext cx="12700" cy="737510"/>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15352" y="2097632"/>
            <a:ext cx="1" cy="748848"/>
          </a:xfrm>
          <a:prstGeom prst="curvedConnector3">
            <a:avLst>
              <a:gd name="adj1" fmla="val 37139400000"/>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15352" y="2787095"/>
            <a:ext cx="1" cy="748848"/>
          </a:xfrm>
          <a:prstGeom prst="curvedConnector3">
            <a:avLst>
              <a:gd name="adj1" fmla="val 37139400000"/>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a:ln w="19050">
            <a:solidFill>
              <a:srgbClr val="FF0000"/>
            </a:solidFill>
          </a:ln>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a:stCxn id="20" idx="0"/>
          </p:cNvCxnSpPr>
          <p:nvPr/>
        </p:nvCxnSpPr>
        <p:spPr>
          <a:xfrm rot="16200000" flipV="1">
            <a:off x="5969770" y="5392315"/>
            <a:ext cx="402772" cy="1"/>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pic>
        <p:nvPicPr>
          <p:cNvPr id="30" name="Picture 29" descr="Icon&#10;&#10;Description automatically generated">
            <a:extLst>
              <a:ext uri="{FF2B5EF4-FFF2-40B4-BE49-F238E27FC236}">
                <a16:creationId xmlns:a16="http://schemas.microsoft.com/office/drawing/2014/main" id="{52BDE9E7-08C2-4630-BC79-7C3CB8A69D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31" name="Picture 30" descr="Icon&#10;&#10;Description automatically generated">
            <a:extLst>
              <a:ext uri="{FF2B5EF4-FFF2-40B4-BE49-F238E27FC236}">
                <a16:creationId xmlns:a16="http://schemas.microsoft.com/office/drawing/2014/main" id="{FDEF9762-33EC-40DF-A32A-C6E3076A49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
        <p:nvSpPr>
          <p:cNvPr id="32" name="Title 1">
            <a:extLst>
              <a:ext uri="{FF2B5EF4-FFF2-40B4-BE49-F238E27FC236}">
                <a16:creationId xmlns:a16="http://schemas.microsoft.com/office/drawing/2014/main" id="{0CAB19BE-16A9-46D9-AC51-6F09FAD1DBE3}"/>
              </a:ext>
            </a:extLst>
          </p:cNvPr>
          <p:cNvSpPr txBox="1">
            <a:spLocks/>
          </p:cNvSpPr>
          <p:nvPr/>
        </p:nvSpPr>
        <p:spPr>
          <a:xfrm>
            <a:off x="502119" y="279057"/>
            <a:ext cx="2966598"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b="1" dirty="0">
                <a:latin typeface="Arial" panose="020B0604020202020204" pitchFamily="34" charset="0"/>
                <a:cs typeface="Arial" panose="020B0604020202020204" pitchFamily="34" charset="0"/>
              </a:rPr>
              <a:t>Research Framework</a:t>
            </a:r>
          </a:p>
        </p:txBody>
      </p:sp>
    </p:spTree>
    <p:extLst>
      <p:ext uri="{BB962C8B-B14F-4D97-AF65-F5344CB8AC3E}">
        <p14:creationId xmlns:p14="http://schemas.microsoft.com/office/powerpoint/2010/main" val="3263001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a:ln w="19050">
            <a:solidFill>
              <a:srgbClr val="FF0000"/>
            </a:solidFill>
          </a:ln>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a:stCxn id="20" idx="0"/>
          </p:cNvCxnSpPr>
          <p:nvPr/>
        </p:nvCxnSpPr>
        <p:spPr>
          <a:xfrm rot="16200000" flipV="1">
            <a:off x="5969770" y="5392315"/>
            <a:ext cx="402772" cy="1"/>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pic>
        <p:nvPicPr>
          <p:cNvPr id="30" name="Picture 29" descr="Icon&#10;&#10;Description automatically generated">
            <a:extLst>
              <a:ext uri="{FF2B5EF4-FFF2-40B4-BE49-F238E27FC236}">
                <a16:creationId xmlns:a16="http://schemas.microsoft.com/office/drawing/2014/main" id="{52BDE9E7-08C2-4630-BC79-7C3CB8A69D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31" name="Picture 30" descr="Icon&#10;&#10;Description automatically generated">
            <a:extLst>
              <a:ext uri="{FF2B5EF4-FFF2-40B4-BE49-F238E27FC236}">
                <a16:creationId xmlns:a16="http://schemas.microsoft.com/office/drawing/2014/main" id="{FDEF9762-33EC-40DF-A32A-C6E3076A49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
        <p:nvSpPr>
          <p:cNvPr id="32" name="Title 1">
            <a:extLst>
              <a:ext uri="{FF2B5EF4-FFF2-40B4-BE49-F238E27FC236}">
                <a16:creationId xmlns:a16="http://schemas.microsoft.com/office/drawing/2014/main" id="{0CAB19BE-16A9-46D9-AC51-6F09FAD1DBE3}"/>
              </a:ext>
            </a:extLst>
          </p:cNvPr>
          <p:cNvSpPr txBox="1">
            <a:spLocks/>
          </p:cNvSpPr>
          <p:nvPr/>
        </p:nvSpPr>
        <p:spPr>
          <a:xfrm>
            <a:off x="502119" y="279057"/>
            <a:ext cx="2966598"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b="1" dirty="0">
                <a:latin typeface="Arial" panose="020B0604020202020204" pitchFamily="34" charset="0"/>
                <a:cs typeface="Arial" panose="020B0604020202020204" pitchFamily="34" charset="0"/>
              </a:rPr>
              <a:t>Research Framework</a:t>
            </a:r>
          </a:p>
        </p:txBody>
      </p:sp>
    </p:spTree>
    <p:extLst>
      <p:ext uri="{BB962C8B-B14F-4D97-AF65-F5344CB8AC3E}">
        <p14:creationId xmlns:p14="http://schemas.microsoft.com/office/powerpoint/2010/main" val="1065406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a:ln w="19050">
            <a:solidFill>
              <a:srgbClr val="FF0000"/>
            </a:solidFill>
          </a:ln>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a:stCxn id="20" idx="0"/>
          </p:cNvCxnSpPr>
          <p:nvPr/>
        </p:nvCxnSpPr>
        <p:spPr>
          <a:xfrm rot="16200000" flipV="1">
            <a:off x="5969770" y="5392315"/>
            <a:ext cx="402772" cy="1"/>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pic>
        <p:nvPicPr>
          <p:cNvPr id="31" name="Picture 30" descr="Icon&#10;&#10;Description automatically generated">
            <a:extLst>
              <a:ext uri="{FF2B5EF4-FFF2-40B4-BE49-F238E27FC236}">
                <a16:creationId xmlns:a16="http://schemas.microsoft.com/office/drawing/2014/main" id="{32AF5D51-776C-4D78-8554-4A043D7D32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32" name="Picture 31" descr="Icon&#10;&#10;Description automatically generated">
            <a:extLst>
              <a:ext uri="{FF2B5EF4-FFF2-40B4-BE49-F238E27FC236}">
                <a16:creationId xmlns:a16="http://schemas.microsoft.com/office/drawing/2014/main" id="{9DC6B86D-4659-4FFD-8578-95D604D683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
        <p:nvSpPr>
          <p:cNvPr id="33" name="Title 1">
            <a:extLst>
              <a:ext uri="{FF2B5EF4-FFF2-40B4-BE49-F238E27FC236}">
                <a16:creationId xmlns:a16="http://schemas.microsoft.com/office/drawing/2014/main" id="{EF90A8B1-FD4C-4E9F-9346-FE1B8BCFAFB5}"/>
              </a:ext>
            </a:extLst>
          </p:cNvPr>
          <p:cNvSpPr txBox="1">
            <a:spLocks/>
          </p:cNvSpPr>
          <p:nvPr/>
        </p:nvSpPr>
        <p:spPr>
          <a:xfrm>
            <a:off x="502119" y="279057"/>
            <a:ext cx="2966598"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b="1" dirty="0">
                <a:latin typeface="Arial" panose="020B0604020202020204" pitchFamily="34" charset="0"/>
                <a:cs typeface="Arial" panose="020B0604020202020204" pitchFamily="34" charset="0"/>
              </a:rPr>
              <a:t>Research Framework</a:t>
            </a:r>
          </a:p>
        </p:txBody>
      </p:sp>
    </p:spTree>
    <p:extLst>
      <p:ext uri="{BB962C8B-B14F-4D97-AF65-F5344CB8AC3E}">
        <p14:creationId xmlns:p14="http://schemas.microsoft.com/office/powerpoint/2010/main" val="21170709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a:stCxn id="20" idx="0"/>
          </p:cNvCxnSpPr>
          <p:nvPr/>
        </p:nvCxnSpPr>
        <p:spPr>
          <a:xfrm rot="16200000" flipV="1">
            <a:off x="5969770" y="5392315"/>
            <a:ext cx="402772" cy="1"/>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a:ln w="19050">
            <a:solidFill>
              <a:srgbClr val="FF0000"/>
            </a:solidFill>
          </a:ln>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pic>
        <p:nvPicPr>
          <p:cNvPr id="31" name="Picture 30" descr="Icon&#10;&#10;Description automatically generated">
            <a:extLst>
              <a:ext uri="{FF2B5EF4-FFF2-40B4-BE49-F238E27FC236}">
                <a16:creationId xmlns:a16="http://schemas.microsoft.com/office/drawing/2014/main" id="{EC537CD3-DD74-458E-8DC0-CD2C5E55EE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32" name="Picture 31" descr="Icon&#10;&#10;Description automatically generated">
            <a:extLst>
              <a:ext uri="{FF2B5EF4-FFF2-40B4-BE49-F238E27FC236}">
                <a16:creationId xmlns:a16="http://schemas.microsoft.com/office/drawing/2014/main" id="{91D0BEBB-0690-4508-BD45-07F6356222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
        <p:nvSpPr>
          <p:cNvPr id="33" name="Title 1">
            <a:extLst>
              <a:ext uri="{FF2B5EF4-FFF2-40B4-BE49-F238E27FC236}">
                <a16:creationId xmlns:a16="http://schemas.microsoft.com/office/drawing/2014/main" id="{374DE9D2-C9B8-4B6C-B359-642339363F4D}"/>
              </a:ext>
            </a:extLst>
          </p:cNvPr>
          <p:cNvSpPr txBox="1">
            <a:spLocks/>
          </p:cNvSpPr>
          <p:nvPr/>
        </p:nvSpPr>
        <p:spPr>
          <a:xfrm>
            <a:off x="502119" y="279057"/>
            <a:ext cx="2966598"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b="1" dirty="0">
                <a:latin typeface="Arial" panose="020B0604020202020204" pitchFamily="34" charset="0"/>
                <a:cs typeface="Arial" panose="020B0604020202020204" pitchFamily="34" charset="0"/>
              </a:rPr>
              <a:t>Research Framework</a:t>
            </a:r>
          </a:p>
        </p:txBody>
      </p:sp>
    </p:spTree>
    <p:extLst>
      <p:ext uri="{BB962C8B-B14F-4D97-AF65-F5344CB8AC3E}">
        <p14:creationId xmlns:p14="http://schemas.microsoft.com/office/powerpoint/2010/main" val="227858372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694</TotalTime>
  <Words>2538</Words>
  <Application>Microsoft Office PowerPoint</Application>
  <PresentationFormat>Widescreen</PresentationFormat>
  <Paragraphs>303</Paragraphs>
  <Slides>36</Slides>
  <Notes>32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36</vt:i4>
      </vt:variant>
    </vt:vector>
  </HeadingPairs>
  <TitlesOfParts>
    <vt:vector size="43" baseType="lpstr">
      <vt:lpstr>Arial</vt:lpstr>
      <vt:lpstr>Calibri</vt:lpstr>
      <vt:lpstr>Calibri Light</vt:lpstr>
      <vt:lpstr>Courier New</vt:lpstr>
      <vt:lpstr>Symbol</vt:lpstr>
      <vt:lpstr>Wingdings</vt:lpstr>
      <vt:lpstr>Office Theme</vt:lpstr>
      <vt:lpstr>#Hashtags as a Means for Political Action</vt:lpstr>
      <vt:lpstr>Problem Introduction</vt:lpstr>
      <vt:lpstr>Knowledge Gap</vt:lpstr>
      <vt:lpstr>Knowledge Gap</vt:lpstr>
      <vt:lpstr>PowerPoint Presentation</vt:lpstr>
      <vt:lpstr>PowerPoint Presentation</vt:lpstr>
      <vt:lpstr>PowerPoint Presentation</vt:lpstr>
      <vt:lpstr>PowerPoint Presentation</vt:lpstr>
      <vt:lpstr>PowerPoint Presentation</vt:lpstr>
      <vt:lpstr>Methods</vt:lpstr>
      <vt:lpstr>Methods</vt:lpstr>
      <vt:lpstr>Methods</vt:lpstr>
      <vt:lpstr>Methods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Hashtags as a Means for Political Action</dc:title>
  <dc:creator>Leonardo Nicoletti</dc:creator>
  <cp:lastModifiedBy>Leonardo Nicoletti</cp:lastModifiedBy>
  <cp:revision>78</cp:revision>
  <dcterms:created xsi:type="dcterms:W3CDTF">2021-03-16T21:21:26Z</dcterms:created>
  <dcterms:modified xsi:type="dcterms:W3CDTF">2021-05-23T00:38:01Z</dcterms:modified>
</cp:coreProperties>
</file>

<file path=docProps/thumbnail.jpeg>
</file>